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305" r:id="rId2"/>
    <p:sldId id="308" r:id="rId3"/>
    <p:sldId id="285" r:id="rId4"/>
    <p:sldId id="301" r:id="rId5"/>
    <p:sldId id="271" r:id="rId6"/>
    <p:sldId id="292" r:id="rId7"/>
    <p:sldId id="293" r:id="rId8"/>
    <p:sldId id="272" r:id="rId9"/>
    <p:sldId id="290" r:id="rId10"/>
    <p:sldId id="275" r:id="rId11"/>
    <p:sldId id="274" r:id="rId12"/>
    <p:sldId id="304" r:id="rId13"/>
    <p:sldId id="287" r:id="rId14"/>
    <p:sldId id="281" r:id="rId15"/>
    <p:sldId id="282" r:id="rId16"/>
    <p:sldId id="294" r:id="rId17"/>
    <p:sldId id="297" r:id="rId18"/>
    <p:sldId id="295" r:id="rId19"/>
    <p:sldId id="299" r:id="rId20"/>
    <p:sldId id="283" r:id="rId21"/>
    <p:sldId id="302" r:id="rId22"/>
    <p:sldId id="303" r:id="rId23"/>
    <p:sldId id="276" r:id="rId24"/>
    <p:sldId id="277" r:id="rId25"/>
    <p:sldId id="300" r:id="rId26"/>
    <p:sldId id="284" r:id="rId27"/>
    <p:sldId id="289" r:id="rId28"/>
    <p:sldId id="269" r:id="rId29"/>
  </p:sldIdLst>
  <p:sldSz cx="18288000" cy="10287000"/>
  <p:notesSz cx="6858000" cy="9144000"/>
  <p:embeddedFontLst>
    <p:embeddedFont>
      <p:font typeface="#9Slide03 Montserrat Black" panose="00000A00000000000000" pitchFamily="2" charset="0"/>
      <p:bold r:id="rId31"/>
    </p:embeddedFont>
    <p:embeddedFont>
      <p:font typeface="#9Slide03 Montserrat Bold" panose="00000800000000000000" pitchFamily="2" charset="0"/>
      <p:bold r:id="rId32"/>
    </p:embeddedFont>
    <p:embeddedFont>
      <p:font typeface="#9Slide03 Montserrat ExtraBold" panose="00000900000000000000" pitchFamily="2" charset="0"/>
      <p:bold r:id="rId33"/>
    </p:embeddedFont>
    <p:embeddedFont>
      <p:font typeface="#9Slide03 Montserrat Light" panose="00000400000000000000" pitchFamily="2" charset="0"/>
      <p:regular r:id="rId34"/>
    </p:embeddedFont>
    <p:embeddedFont>
      <p:font typeface="#9Slide03 Montserrat Medium" panose="00000600000000000000" pitchFamily="2" charset="0"/>
      <p:regular r:id="rId35"/>
    </p:embeddedFont>
    <p:embeddedFont>
      <p:font typeface="Aharoni" panose="02010803020104030203" pitchFamily="2" charset="-79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Montserrat Black" panose="00000A00000000000000" pitchFamily="2" charset="0"/>
      <p:bold r:id="rId41"/>
      <p:boldItalic r:id="rId42"/>
    </p:embeddedFont>
    <p:embeddedFont>
      <p:font typeface="Open Sans" panose="020B0604020202020204" charset="0"/>
      <p:regular r:id="rId43"/>
      <p:bold r:id="rId44"/>
      <p:italic r:id="rId45"/>
      <p:boldItalic r:id="rId46"/>
    </p:embeddedFont>
    <p:embeddedFont>
      <p:font typeface="Segoe UI Black" panose="020B0A02040204020203" pitchFamily="34" charset="0"/>
      <p:bold r:id="rId47"/>
      <p:boldItalic r:id="rId48"/>
    </p:embeddedFont>
    <p:embeddedFont>
      <p:font typeface="UTM Colossalis" panose="02040603050506020204" pitchFamily="18" charset="0"/>
      <p:regular r:id="rId49"/>
    </p:embeddedFont>
    <p:embeddedFont>
      <p:font typeface="UVN Thanh Pho Nang" panose="02060406040706070204" pitchFamily="18" charset="0"/>
      <p:regular r:id="rId50"/>
    </p:embeddedFont>
    <p:embeddedFont>
      <p:font typeface="Yu Gothic Light" panose="020B0300000000000000" pitchFamily="34" charset="-128"/>
      <p:regular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2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2" roundtripDataSignature="AMtx7mhA/8HHpgNt0TcPD8tEZICdNuzZ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A5B7"/>
    <a:srgbClr val="FEFEFE"/>
    <a:srgbClr val="003B92"/>
    <a:srgbClr val="304B80"/>
    <a:srgbClr val="14A1B1"/>
    <a:srgbClr val="0047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696" y="120"/>
      </p:cViewPr>
      <p:guideLst>
        <p:guide orient="horz" pos="2160"/>
        <p:guide pos="29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7529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8210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2212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2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5500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0885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9862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5537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11093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7176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6545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43638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94941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93261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53822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30379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3535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8213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6091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6834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4105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3591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8595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6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/>
        </p:nvSpPr>
        <p:spPr>
          <a:xfrm>
            <a:off x="0" y="-989231"/>
            <a:ext cx="18288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D7D7D7"/>
                </a:solidFill>
                <a:latin typeface="Calibri"/>
                <a:ea typeface="Calibri"/>
                <a:cs typeface="Calibri"/>
                <a:sym typeface="Calibri"/>
              </a:rPr>
              <a:t>www.9slide.vn</a:t>
            </a:r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27967-BB27-49A8-AE64-5BC99E4F8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2EC1AC-8330-44FF-A2FA-649C0A5D1A2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 flip="none" rotWithShape="1">
            <a:gsLst>
              <a:gs pos="0">
                <a:srgbClr val="14A1B1"/>
              </a:gs>
              <a:gs pos="74000">
                <a:srgbClr val="304B8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1B2AA1-86BF-4BD5-9825-8987F0347F67}"/>
              </a:ext>
            </a:extLst>
          </p:cNvPr>
          <p:cNvSpPr txBox="1"/>
          <p:nvPr/>
        </p:nvSpPr>
        <p:spPr>
          <a:xfrm>
            <a:off x="282388" y="4212476"/>
            <a:ext cx="1800561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KHOA LUAN TOT NGHIEP</a:t>
            </a:r>
          </a:p>
        </p:txBody>
      </p:sp>
    </p:spTree>
    <p:extLst>
      <p:ext uri="{BB962C8B-B14F-4D97-AF65-F5344CB8AC3E}">
        <p14:creationId xmlns:p14="http://schemas.microsoft.com/office/powerpoint/2010/main" val="53930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"/>
          <p:cNvGrpSpPr/>
          <p:nvPr/>
        </p:nvGrpSpPr>
        <p:grpSpPr>
          <a:xfrm>
            <a:off x="0" y="9563570"/>
            <a:ext cx="18288000" cy="744052"/>
            <a:chOff x="0" y="0"/>
            <a:chExt cx="25315333" cy="2330007"/>
          </a:xfrm>
          <a:solidFill>
            <a:srgbClr val="00477F"/>
          </a:solidFill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25315333" cy="233000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843844" y="491343"/>
              <a:ext cx="13763919" cy="168666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8F7F0"/>
                  </a:solidFill>
                  <a:latin typeface="Open Sans"/>
                  <a:ea typeface="Open Sans"/>
                  <a:cs typeface="Open Sans"/>
                  <a:sym typeface="Open Sans"/>
                </a:rPr>
                <a:t>ĐỀ TÀI TỐT NGHIỆP SINH VIÊN NĂM HỌC 2024-2025</a:t>
              </a:r>
              <a:endParaRPr/>
            </a:p>
          </p:txBody>
        </p:sp>
      </p:grpSp>
      <p:sp>
        <p:nvSpPr>
          <p:cNvPr id="104" name="Google Shape;104;p2"/>
          <p:cNvSpPr/>
          <p:nvPr/>
        </p:nvSpPr>
        <p:spPr>
          <a:xfrm>
            <a:off x="1028700" y="1948793"/>
            <a:ext cx="16192500" cy="114300"/>
          </a:xfrm>
          <a:prstGeom prst="rect">
            <a:avLst/>
          </a:prstGeom>
          <a:solidFill>
            <a:srgbClr val="0047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6830675" y="9692822"/>
            <a:ext cx="847725" cy="42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8F7F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34" name="Google Shape;135;p3">
            <a:extLst>
              <a:ext uri="{FF2B5EF4-FFF2-40B4-BE49-F238E27FC236}">
                <a16:creationId xmlns:a16="http://schemas.microsoft.com/office/drawing/2014/main" id="{FC8A295F-3240-4CA2-93A0-FF107B713972}"/>
              </a:ext>
            </a:extLst>
          </p:cNvPr>
          <p:cNvSpPr txBox="1"/>
          <p:nvPr/>
        </p:nvSpPr>
        <p:spPr>
          <a:xfrm>
            <a:off x="1066801" y="529833"/>
            <a:ext cx="7271982" cy="147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218409"/>
              </a:lnSpc>
            </a:pPr>
            <a:r>
              <a:rPr lang="en-US" sz="4400" b="1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Mục tiêu nghiên cứu</a:t>
            </a:r>
            <a:endParaRPr lang="vi-VN" sz="4400" b="1">
              <a:solidFill>
                <a:schemeClr val="bg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56211F-3503-44A4-A389-F1C9D3D2652F}"/>
              </a:ext>
            </a:extLst>
          </p:cNvPr>
          <p:cNvSpPr/>
          <p:nvPr/>
        </p:nvSpPr>
        <p:spPr>
          <a:xfrm>
            <a:off x="1066800" y="2620620"/>
            <a:ext cx="16154400" cy="3657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5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vi-VN" sz="3200" b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•	Xây dựng hệ thống học máy phân biệt động đất và nhiễu từ dữ liệu cảm biến gia tốc.</a:t>
            </a:r>
            <a:endParaRPr lang="en-US" sz="3200" b="1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457200" lvl="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Mục tiêu: - Ứng dụng AI và cảm biến gia tốc để tự động phát hiện động đất.</a:t>
            </a:r>
          </a:p>
          <a:p>
            <a:pPr lvl="2" algn="just">
              <a:lnSpc>
                <a:spcPct val="150000"/>
              </a:lnSpc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		      - Tiền đề tích hợp vào hệ thống cảnh báo thời gian thực.</a:t>
            </a:r>
            <a:endParaRPr lang="vi-VN" sz="3200" b="1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lvl="0">
              <a:lnSpc>
                <a:spcPct val="135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vi-VN" sz="3200" b="1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•	Triển khai giao diện thử nghiệm cho người dùng.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5E1AFB-8948-44E8-9CFE-8D9417F2A1A0}"/>
              </a:ext>
            </a:extLst>
          </p:cNvPr>
          <p:cNvGrpSpPr/>
          <p:nvPr/>
        </p:nvGrpSpPr>
        <p:grpSpPr>
          <a:xfrm>
            <a:off x="11387579" y="593804"/>
            <a:ext cx="5866958" cy="958188"/>
            <a:chOff x="6266597" y="444822"/>
            <a:chExt cx="5866958" cy="958188"/>
          </a:xfrm>
        </p:grpSpPr>
        <p:pic>
          <p:nvPicPr>
            <p:cNvPr id="13" name="Picture 2" descr="Trường Đại học Công nghệ, Đại học Quốc gia Hà Nội – Wikipedia tiếng Việt">
              <a:extLst>
                <a:ext uri="{FF2B5EF4-FFF2-40B4-BE49-F238E27FC236}">
                  <a16:creationId xmlns:a16="http://schemas.microsoft.com/office/drawing/2014/main" id="{00D3D9C4-CAFA-489D-A31D-892862C3F0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597" y="447666"/>
              <a:ext cx="955344" cy="955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B30544-E583-4F40-8CE8-E95DB24947E6}"/>
                </a:ext>
              </a:extLst>
            </p:cNvPr>
            <p:cNvSpPr txBox="1"/>
            <p:nvPr/>
          </p:nvSpPr>
          <p:spPr>
            <a:xfrm>
              <a:off x="6995614" y="444822"/>
              <a:ext cx="5137941" cy="91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TR</a:t>
              </a:r>
              <a:r>
                <a:rPr lang="vi-VN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Ư</a:t>
              </a: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ỜNG ĐẠI HỌC CÔNG NGHỆ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ĐẠI HỌC QUỐC GIA HÀ NỘI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latin typeface="#9Slide03 Montserrat Light" panose="00000400000000000000" pitchFamily="2" charset="0"/>
                </a:rPr>
                <a:t>VNU UNIVERSITY OF ENGINEERING &amp; 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73131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"/>
          <p:cNvGrpSpPr/>
          <p:nvPr/>
        </p:nvGrpSpPr>
        <p:grpSpPr>
          <a:xfrm>
            <a:off x="0" y="9563570"/>
            <a:ext cx="18288000" cy="744052"/>
            <a:chOff x="0" y="0"/>
            <a:chExt cx="25315333" cy="2330007"/>
          </a:xfrm>
          <a:solidFill>
            <a:srgbClr val="00477F"/>
          </a:solidFill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25315333" cy="233000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843844" y="491343"/>
              <a:ext cx="13763919" cy="168666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8F7F0"/>
                  </a:solidFill>
                  <a:latin typeface="Open Sans"/>
                  <a:ea typeface="Open Sans"/>
                  <a:cs typeface="Open Sans"/>
                  <a:sym typeface="Open Sans"/>
                </a:rPr>
                <a:t>ĐỀ TÀI TỐT NGHIỆP SINH VIÊN NĂM HỌC 2024-2025</a:t>
              </a:r>
              <a:endParaRPr b="1"/>
            </a:p>
          </p:txBody>
        </p:sp>
      </p:grpSp>
      <p:sp>
        <p:nvSpPr>
          <p:cNvPr id="104" name="Google Shape;104;p2"/>
          <p:cNvSpPr/>
          <p:nvPr/>
        </p:nvSpPr>
        <p:spPr>
          <a:xfrm>
            <a:off x="1028700" y="1948793"/>
            <a:ext cx="16192500" cy="114300"/>
          </a:xfrm>
          <a:prstGeom prst="rect">
            <a:avLst/>
          </a:prstGeom>
          <a:solidFill>
            <a:srgbClr val="0047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6830675" y="9692822"/>
            <a:ext cx="847725" cy="42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8F7F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34" name="Google Shape;135;p3">
            <a:extLst>
              <a:ext uri="{FF2B5EF4-FFF2-40B4-BE49-F238E27FC236}">
                <a16:creationId xmlns:a16="http://schemas.microsoft.com/office/drawing/2014/main" id="{FC8A295F-3240-4CA2-93A0-FF107B713972}"/>
              </a:ext>
            </a:extLst>
          </p:cNvPr>
          <p:cNvSpPr txBox="1"/>
          <p:nvPr/>
        </p:nvSpPr>
        <p:spPr>
          <a:xfrm>
            <a:off x="1066801" y="495840"/>
            <a:ext cx="5675194" cy="147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218409"/>
              </a:lnSpc>
            </a:pPr>
            <a:r>
              <a:rPr lang="vi-VN" sz="4400" b="1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2. Cơ sở lí</a:t>
            </a:r>
            <a:r>
              <a:rPr lang="en-US" sz="4400" b="1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 thuyết</a:t>
            </a:r>
            <a:endParaRPr lang="vi-VN" sz="4400" b="1">
              <a:solidFill>
                <a:schemeClr val="bg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07E633-A3F3-4A93-BCF9-41CD16ACBAF5}"/>
              </a:ext>
            </a:extLst>
          </p:cNvPr>
          <p:cNvSpPr/>
          <p:nvPr/>
        </p:nvSpPr>
        <p:spPr>
          <a:xfrm>
            <a:off x="1028700" y="2407369"/>
            <a:ext cx="12366024" cy="2324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35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32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 đất do hoạt động kiến tạo, núi lửa hoặc nhân sinh.</a:t>
            </a:r>
            <a:endParaRPr lang="en-US" sz="32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35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32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Cảm biến gia tốc đo dao động mặt đất 3 trục.</a:t>
            </a:r>
            <a:endParaRPr lang="en-US" sz="32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35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Wingdings" panose="05000000000000000000" pitchFamily="2" charset="2"/>
              <a:buChar char="q"/>
              <a:tabLst>
                <a:tab pos="457200" algn="l"/>
              </a:tabLst>
            </a:pPr>
            <a:r>
              <a:rPr lang="en-US" sz="3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ìm hiểu về Machine Learning.</a:t>
            </a:r>
            <a:endParaRPr lang="en-US" sz="32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484769-0C7A-4F07-A28F-BF00ACC109E6}"/>
              </a:ext>
            </a:extLst>
          </p:cNvPr>
          <p:cNvGrpSpPr/>
          <p:nvPr/>
        </p:nvGrpSpPr>
        <p:grpSpPr>
          <a:xfrm>
            <a:off x="11387579" y="593804"/>
            <a:ext cx="5866958" cy="958188"/>
            <a:chOff x="6266597" y="444822"/>
            <a:chExt cx="5866958" cy="958188"/>
          </a:xfrm>
        </p:grpSpPr>
        <p:pic>
          <p:nvPicPr>
            <p:cNvPr id="14" name="Picture 2" descr="Trường Đại học Công nghệ, Đại học Quốc gia Hà Nội – Wikipedia tiếng Việt">
              <a:extLst>
                <a:ext uri="{FF2B5EF4-FFF2-40B4-BE49-F238E27FC236}">
                  <a16:creationId xmlns:a16="http://schemas.microsoft.com/office/drawing/2014/main" id="{6F6D5BA8-441D-4158-B862-5C6BA7C295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597" y="447666"/>
              <a:ext cx="955344" cy="955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EDE6EF-0AC3-4DEF-9959-218D391E3F75}"/>
                </a:ext>
              </a:extLst>
            </p:cNvPr>
            <p:cNvSpPr txBox="1"/>
            <p:nvPr/>
          </p:nvSpPr>
          <p:spPr>
            <a:xfrm>
              <a:off x="6995614" y="444822"/>
              <a:ext cx="5137941" cy="91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TR</a:t>
              </a:r>
              <a:r>
                <a:rPr lang="vi-VN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Ư</a:t>
              </a: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ỜNG ĐẠI HỌC CÔNG NGHỆ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ĐẠI HỌC QUỐC GIA HÀ NỘI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latin typeface="#9Slide03 Montserrat Light" panose="00000400000000000000" pitchFamily="2" charset="0"/>
                </a:rPr>
                <a:t>VNU UNIVERSITY OF ENGINEERING &amp; 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9579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"/>
          <p:cNvGrpSpPr/>
          <p:nvPr/>
        </p:nvGrpSpPr>
        <p:grpSpPr>
          <a:xfrm>
            <a:off x="0" y="9563570"/>
            <a:ext cx="18288000" cy="744052"/>
            <a:chOff x="0" y="0"/>
            <a:chExt cx="25315333" cy="2330007"/>
          </a:xfrm>
          <a:solidFill>
            <a:srgbClr val="00477F"/>
          </a:solidFill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25315333" cy="233000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843844" y="491343"/>
              <a:ext cx="13763919" cy="168666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8F7F0"/>
                  </a:solidFill>
                  <a:latin typeface="Open Sans"/>
                  <a:ea typeface="Open Sans"/>
                  <a:cs typeface="Open Sans"/>
                  <a:sym typeface="Open Sans"/>
                </a:rPr>
                <a:t>ĐỀ TÀI TỐT NGHIỆP SINH VIÊN NĂM HỌC 2024-2025</a:t>
              </a:r>
              <a:endParaRPr b="1"/>
            </a:p>
          </p:txBody>
        </p:sp>
      </p:grpSp>
      <p:sp>
        <p:nvSpPr>
          <p:cNvPr id="104" name="Google Shape;104;p2"/>
          <p:cNvSpPr/>
          <p:nvPr/>
        </p:nvSpPr>
        <p:spPr>
          <a:xfrm>
            <a:off x="1028700" y="1948793"/>
            <a:ext cx="16192500" cy="114300"/>
          </a:xfrm>
          <a:prstGeom prst="rect">
            <a:avLst/>
          </a:prstGeom>
          <a:solidFill>
            <a:srgbClr val="0047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6830675" y="9692822"/>
            <a:ext cx="847725" cy="42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8F7F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07E633-A3F3-4A93-BCF9-41CD16ACBAF5}"/>
              </a:ext>
            </a:extLst>
          </p:cNvPr>
          <p:cNvSpPr/>
          <p:nvPr/>
        </p:nvSpPr>
        <p:spPr>
          <a:xfrm>
            <a:off x="2918418" y="4487327"/>
            <a:ext cx="12451165" cy="1312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5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6600" b="1"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PH</a:t>
            </a:r>
            <a:r>
              <a:rPr lang="vi-VN" sz="6600" b="1"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Ư</a:t>
            </a:r>
            <a:r>
              <a:rPr lang="en-US" sz="6600" b="1">
                <a:latin typeface="Segoe UI Black" panose="020B0A02040204020203" pitchFamily="34" charset="0"/>
                <a:ea typeface="Segoe UI Black" panose="020B0A02040204020203" pitchFamily="34" charset="0"/>
                <a:cs typeface="Times New Roman" panose="02020603050405020304" pitchFamily="18" charset="0"/>
              </a:rPr>
              <a:t>ƠNG PHÁP NGHIÊN CỨU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484769-0C7A-4F07-A28F-BF00ACC109E6}"/>
              </a:ext>
            </a:extLst>
          </p:cNvPr>
          <p:cNvGrpSpPr/>
          <p:nvPr/>
        </p:nvGrpSpPr>
        <p:grpSpPr>
          <a:xfrm>
            <a:off x="11387579" y="593804"/>
            <a:ext cx="5866958" cy="958188"/>
            <a:chOff x="6266597" y="444822"/>
            <a:chExt cx="5866958" cy="958188"/>
          </a:xfrm>
        </p:grpSpPr>
        <p:pic>
          <p:nvPicPr>
            <p:cNvPr id="14" name="Picture 2" descr="Trường Đại học Công nghệ, Đại học Quốc gia Hà Nội – Wikipedia tiếng Việt">
              <a:extLst>
                <a:ext uri="{FF2B5EF4-FFF2-40B4-BE49-F238E27FC236}">
                  <a16:creationId xmlns:a16="http://schemas.microsoft.com/office/drawing/2014/main" id="{6F6D5BA8-441D-4158-B862-5C6BA7C295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597" y="447666"/>
              <a:ext cx="955344" cy="955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EDE6EF-0AC3-4DEF-9959-218D391E3F75}"/>
                </a:ext>
              </a:extLst>
            </p:cNvPr>
            <p:cNvSpPr txBox="1"/>
            <p:nvPr/>
          </p:nvSpPr>
          <p:spPr>
            <a:xfrm>
              <a:off x="6995614" y="444822"/>
              <a:ext cx="5137941" cy="91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TR</a:t>
              </a:r>
              <a:r>
                <a:rPr lang="vi-VN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Ư</a:t>
              </a: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ỜNG ĐẠI HỌC CÔNG NGHỆ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ĐẠI HỌC QUỐC GIA HÀ NỘI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latin typeface="#9Slide03 Montserrat Light" panose="00000400000000000000" pitchFamily="2" charset="0"/>
                </a:rPr>
                <a:t>VNU UNIVERSITY OF ENGINEERING &amp; 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460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"/>
          <p:cNvGrpSpPr/>
          <p:nvPr/>
        </p:nvGrpSpPr>
        <p:grpSpPr>
          <a:xfrm>
            <a:off x="0" y="9563570"/>
            <a:ext cx="18288000" cy="744052"/>
            <a:chOff x="0" y="0"/>
            <a:chExt cx="25315333" cy="2330007"/>
          </a:xfrm>
          <a:solidFill>
            <a:srgbClr val="00477F"/>
          </a:solidFill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25315333" cy="233000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843844" y="491343"/>
              <a:ext cx="13763919" cy="168666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8F7F0"/>
                  </a:solidFill>
                  <a:latin typeface="Open Sans"/>
                  <a:ea typeface="Open Sans"/>
                  <a:cs typeface="Open Sans"/>
                  <a:sym typeface="Open Sans"/>
                </a:rPr>
                <a:t>ĐỀ TÀI TỐT NGHIỆP SINH VIÊN NĂM HỌC 2024-2025</a:t>
              </a:r>
              <a:endParaRPr b="1"/>
            </a:p>
          </p:txBody>
        </p:sp>
      </p:grpSp>
      <p:sp>
        <p:nvSpPr>
          <p:cNvPr id="104" name="Google Shape;104;p2"/>
          <p:cNvSpPr/>
          <p:nvPr/>
        </p:nvSpPr>
        <p:spPr>
          <a:xfrm>
            <a:off x="1028700" y="1948793"/>
            <a:ext cx="16192500" cy="114300"/>
          </a:xfrm>
          <a:prstGeom prst="rect">
            <a:avLst/>
          </a:prstGeom>
          <a:solidFill>
            <a:srgbClr val="0047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6830675" y="9692822"/>
            <a:ext cx="847725" cy="42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8F7F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34" name="Google Shape;135;p3">
            <a:extLst>
              <a:ext uri="{FF2B5EF4-FFF2-40B4-BE49-F238E27FC236}">
                <a16:creationId xmlns:a16="http://schemas.microsoft.com/office/drawing/2014/main" id="{FC8A295F-3240-4CA2-93A0-FF107B713972}"/>
              </a:ext>
            </a:extLst>
          </p:cNvPr>
          <p:cNvSpPr txBox="1"/>
          <p:nvPr/>
        </p:nvSpPr>
        <p:spPr>
          <a:xfrm>
            <a:off x="1066800" y="472683"/>
            <a:ext cx="12687299" cy="147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218409"/>
              </a:lnSpc>
            </a:pPr>
            <a:r>
              <a:rPr lang="en-US" sz="4400" b="1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Kiến trúc hệ thống</a:t>
            </a:r>
            <a:endParaRPr lang="vi-VN" sz="4400" b="1">
              <a:solidFill>
                <a:schemeClr val="bg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07E633-A3F3-4A93-BCF9-41CD16ACBAF5}"/>
              </a:ext>
            </a:extLst>
          </p:cNvPr>
          <p:cNvSpPr/>
          <p:nvPr/>
        </p:nvSpPr>
        <p:spPr>
          <a:xfrm>
            <a:off x="1028700" y="2594071"/>
            <a:ext cx="3079276" cy="687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5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vi-VN" sz="32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ơ</a:t>
            </a:r>
            <a:r>
              <a:rPr lang="en-US" sz="32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đồ pipeline: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C484769-0C7A-4F07-A28F-BF00ACC109E6}"/>
              </a:ext>
            </a:extLst>
          </p:cNvPr>
          <p:cNvGrpSpPr/>
          <p:nvPr/>
        </p:nvGrpSpPr>
        <p:grpSpPr>
          <a:xfrm>
            <a:off x="11387579" y="593804"/>
            <a:ext cx="5866958" cy="958188"/>
            <a:chOff x="6266597" y="444822"/>
            <a:chExt cx="5866958" cy="958188"/>
          </a:xfrm>
        </p:grpSpPr>
        <p:pic>
          <p:nvPicPr>
            <p:cNvPr id="14" name="Picture 2" descr="Trường Đại học Công nghệ, Đại học Quốc gia Hà Nội – Wikipedia tiếng Việt">
              <a:extLst>
                <a:ext uri="{FF2B5EF4-FFF2-40B4-BE49-F238E27FC236}">
                  <a16:creationId xmlns:a16="http://schemas.microsoft.com/office/drawing/2014/main" id="{6F6D5BA8-441D-4158-B862-5C6BA7C295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597" y="447666"/>
              <a:ext cx="955344" cy="955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EDE6EF-0AC3-4DEF-9959-218D391E3F75}"/>
                </a:ext>
              </a:extLst>
            </p:cNvPr>
            <p:cNvSpPr txBox="1"/>
            <p:nvPr/>
          </p:nvSpPr>
          <p:spPr>
            <a:xfrm>
              <a:off x="6995614" y="444822"/>
              <a:ext cx="5137941" cy="91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TR</a:t>
              </a:r>
              <a:r>
                <a:rPr lang="vi-VN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Ư</a:t>
              </a: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ỜNG ĐẠI HỌC CÔNG NGHỆ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ĐẠI HỌC QUỐC GIA HÀ NỘI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latin typeface="#9Slide03 Montserrat Light" panose="00000400000000000000" pitchFamily="2" charset="0"/>
                </a:rPr>
                <a:t>VNU UNIVERSITY OF ENGINEERING &amp; TECHNOLOGY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753C33A-F6EB-4B28-B969-FFBAA975952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99" y="3812160"/>
            <a:ext cx="17515402" cy="38138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8B8E708-E07B-4202-9F62-D98192167E0F}"/>
              </a:ext>
            </a:extLst>
          </p:cNvPr>
          <p:cNvSpPr/>
          <p:nvPr/>
        </p:nvSpPr>
        <p:spPr>
          <a:xfrm>
            <a:off x="2825086" y="3642566"/>
            <a:ext cx="7601803" cy="4408227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64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"/>
          <p:cNvGrpSpPr/>
          <p:nvPr/>
        </p:nvGrpSpPr>
        <p:grpSpPr>
          <a:xfrm>
            <a:off x="0" y="9563570"/>
            <a:ext cx="18288000" cy="744052"/>
            <a:chOff x="0" y="0"/>
            <a:chExt cx="25315333" cy="2330007"/>
          </a:xfrm>
          <a:solidFill>
            <a:srgbClr val="00477F"/>
          </a:solidFill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25315333" cy="233000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843844" y="491343"/>
              <a:ext cx="13763919" cy="168666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8F7F0"/>
                  </a:solidFill>
                  <a:latin typeface="Open Sans"/>
                  <a:ea typeface="Open Sans"/>
                  <a:cs typeface="Open Sans"/>
                  <a:sym typeface="Open Sans"/>
                </a:rPr>
                <a:t>ĐỀ TÀI TỐT NGHIỆP SINH VIÊN NĂM HỌC 2024-2025</a:t>
              </a:r>
              <a:endParaRPr b="1"/>
            </a:p>
          </p:txBody>
        </p:sp>
      </p:grpSp>
      <p:sp>
        <p:nvSpPr>
          <p:cNvPr id="104" name="Google Shape;104;p2"/>
          <p:cNvSpPr/>
          <p:nvPr/>
        </p:nvSpPr>
        <p:spPr>
          <a:xfrm>
            <a:off x="1028700" y="1708162"/>
            <a:ext cx="16192500" cy="114300"/>
          </a:xfrm>
          <a:prstGeom prst="rect">
            <a:avLst/>
          </a:prstGeom>
          <a:solidFill>
            <a:srgbClr val="0047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6830675" y="9692822"/>
            <a:ext cx="847725" cy="42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8F7F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34" name="Google Shape;135;p3">
            <a:extLst>
              <a:ext uri="{FF2B5EF4-FFF2-40B4-BE49-F238E27FC236}">
                <a16:creationId xmlns:a16="http://schemas.microsoft.com/office/drawing/2014/main" id="{FC8A295F-3240-4CA2-93A0-FF107B713972}"/>
              </a:ext>
            </a:extLst>
          </p:cNvPr>
          <p:cNvSpPr txBox="1"/>
          <p:nvPr/>
        </p:nvSpPr>
        <p:spPr>
          <a:xfrm>
            <a:off x="1028700" y="642064"/>
            <a:ext cx="7050775" cy="96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3159"/>
              </a:lnSpc>
            </a:pPr>
            <a:r>
              <a:rPr lang="en-US" sz="4400" b="1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vi-VN" sz="4400" b="1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. Nguồn dữ liệu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2668B1-561A-4946-9CF0-FA897DAB0D48}"/>
              </a:ext>
            </a:extLst>
          </p:cNvPr>
          <p:cNvSpPr/>
          <p:nvPr/>
        </p:nvSpPr>
        <p:spPr>
          <a:xfrm>
            <a:off x="1028700" y="2382152"/>
            <a:ext cx="8743097" cy="2495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457200">
              <a:lnSpc>
                <a:spcPct val="13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400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Bộ dữ liệu K-NET (Nhật Bản) (EW, NS, UD)</a:t>
            </a:r>
          </a:p>
          <a:p>
            <a:pPr marL="285750" indent="-457200">
              <a:lnSpc>
                <a:spcPct val="13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400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Bộ dữ liệu Italy.</a:t>
            </a:r>
          </a:p>
          <a:p>
            <a:pPr marL="285750" indent="-457200">
              <a:lnSpc>
                <a:spcPct val="13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400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Bao gồm 2320 mẫu EQ và 80 mẫu nhiễu.</a:t>
            </a:r>
          </a:p>
          <a:p>
            <a:pPr marL="285750" indent="-457200">
              <a:lnSpc>
                <a:spcPct val="13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400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Dữ liệu gia tốc 3 trục: X, Y và Z với sampling rate 100Hz.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885993-1E86-4BA2-BB1C-49FB2846DA42}"/>
              </a:ext>
            </a:extLst>
          </p:cNvPr>
          <p:cNvGrpSpPr/>
          <p:nvPr/>
        </p:nvGrpSpPr>
        <p:grpSpPr>
          <a:xfrm>
            <a:off x="11387579" y="593804"/>
            <a:ext cx="5866958" cy="958188"/>
            <a:chOff x="6266597" y="444822"/>
            <a:chExt cx="5866958" cy="958188"/>
          </a:xfrm>
        </p:grpSpPr>
        <p:pic>
          <p:nvPicPr>
            <p:cNvPr id="13" name="Picture 2" descr="Trường Đại học Công nghệ, Đại học Quốc gia Hà Nội – Wikipedia tiếng Việt">
              <a:extLst>
                <a:ext uri="{FF2B5EF4-FFF2-40B4-BE49-F238E27FC236}">
                  <a16:creationId xmlns:a16="http://schemas.microsoft.com/office/drawing/2014/main" id="{68EEEFFC-9E79-45B4-890B-548DFF2E3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597" y="447666"/>
              <a:ext cx="955344" cy="955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01E08B-BEF0-4B2E-8566-F630761F595F}"/>
                </a:ext>
              </a:extLst>
            </p:cNvPr>
            <p:cNvSpPr txBox="1"/>
            <p:nvPr/>
          </p:nvSpPr>
          <p:spPr>
            <a:xfrm>
              <a:off x="6995614" y="444822"/>
              <a:ext cx="5137941" cy="91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TR</a:t>
              </a:r>
              <a:r>
                <a:rPr lang="vi-VN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Ư</a:t>
              </a: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ỜNG ĐẠI HỌC CÔNG NGHỆ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ĐẠI HỌC QUỐC GIA HÀ NỘI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latin typeface="#9Slide03 Montserrat Light" panose="00000400000000000000" pitchFamily="2" charset="0"/>
                </a:rPr>
                <a:t>VNU UNIVERSITY OF ENGINEERING &amp; TECHNOLOGY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5125A41-E2CD-4934-95B9-E49950289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025" y="2382152"/>
            <a:ext cx="7115175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93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"/>
          <p:cNvGrpSpPr/>
          <p:nvPr/>
        </p:nvGrpSpPr>
        <p:grpSpPr>
          <a:xfrm>
            <a:off x="0" y="9563570"/>
            <a:ext cx="18288000" cy="744052"/>
            <a:chOff x="0" y="0"/>
            <a:chExt cx="25315333" cy="2330007"/>
          </a:xfrm>
          <a:solidFill>
            <a:srgbClr val="00477F"/>
          </a:solidFill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25315333" cy="233000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843844" y="491343"/>
              <a:ext cx="13763919" cy="168666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8F7F0"/>
                  </a:solidFill>
                  <a:latin typeface="Open Sans"/>
                  <a:ea typeface="Open Sans"/>
                  <a:cs typeface="Open Sans"/>
                  <a:sym typeface="Open Sans"/>
                </a:rPr>
                <a:t>ĐỀ TÀI TỐT NGHIỆP SINH VIÊN NĂM HỌC 2024-2025</a:t>
              </a:r>
              <a:endParaRPr b="1"/>
            </a:p>
          </p:txBody>
        </p:sp>
      </p:grpSp>
      <p:sp>
        <p:nvSpPr>
          <p:cNvPr id="104" name="Google Shape;104;p2"/>
          <p:cNvSpPr/>
          <p:nvPr/>
        </p:nvSpPr>
        <p:spPr>
          <a:xfrm>
            <a:off x="1028700" y="1948793"/>
            <a:ext cx="16192500" cy="114300"/>
          </a:xfrm>
          <a:prstGeom prst="rect">
            <a:avLst/>
          </a:prstGeom>
          <a:solidFill>
            <a:srgbClr val="0047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6830675" y="9692822"/>
            <a:ext cx="847725" cy="42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8F7F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34" name="Google Shape;135;p3">
            <a:extLst>
              <a:ext uri="{FF2B5EF4-FFF2-40B4-BE49-F238E27FC236}">
                <a16:creationId xmlns:a16="http://schemas.microsoft.com/office/drawing/2014/main" id="{FC8A295F-3240-4CA2-93A0-FF107B713972}"/>
              </a:ext>
            </a:extLst>
          </p:cNvPr>
          <p:cNvSpPr txBox="1"/>
          <p:nvPr/>
        </p:nvSpPr>
        <p:spPr>
          <a:xfrm>
            <a:off x="1028701" y="902064"/>
            <a:ext cx="8320015" cy="96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3159"/>
              </a:lnSpc>
            </a:pPr>
            <a:r>
              <a:rPr lang="en-US" sz="4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vi-VN" sz="4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huyển đổi dữ liệu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8A21F7-910D-47EE-AB4D-1D2C1CBD250E}"/>
              </a:ext>
            </a:extLst>
          </p:cNvPr>
          <p:cNvGrpSpPr/>
          <p:nvPr/>
        </p:nvGrpSpPr>
        <p:grpSpPr>
          <a:xfrm>
            <a:off x="11387579" y="593804"/>
            <a:ext cx="5866958" cy="958188"/>
            <a:chOff x="6266597" y="444822"/>
            <a:chExt cx="5866958" cy="958188"/>
          </a:xfrm>
        </p:grpSpPr>
        <p:pic>
          <p:nvPicPr>
            <p:cNvPr id="13" name="Picture 2" descr="Trường Đại học Công nghệ, Đại học Quốc gia Hà Nội – Wikipedia tiếng Việt">
              <a:extLst>
                <a:ext uri="{FF2B5EF4-FFF2-40B4-BE49-F238E27FC236}">
                  <a16:creationId xmlns:a16="http://schemas.microsoft.com/office/drawing/2014/main" id="{2AFD3BDC-6AB2-45CE-8E18-8436BFA375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597" y="447666"/>
              <a:ext cx="955344" cy="955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DA8E2B-7D9F-461A-B970-63502AB78F21}"/>
                </a:ext>
              </a:extLst>
            </p:cNvPr>
            <p:cNvSpPr txBox="1"/>
            <p:nvPr/>
          </p:nvSpPr>
          <p:spPr>
            <a:xfrm>
              <a:off x="6995614" y="444822"/>
              <a:ext cx="5137941" cy="91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TR</a:t>
              </a:r>
              <a:r>
                <a:rPr lang="vi-VN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Ư</a:t>
              </a: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ỜNG ĐẠI HỌC CÔNG NGHỆ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ĐẠI HỌC QUỐC GIA HÀ NỘI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latin typeface="#9Slide03 Montserrat Light" panose="00000400000000000000" pitchFamily="2" charset="0"/>
                </a:rPr>
                <a:t>VNU UNIVERSITY OF ENGINEERING &amp; TECHNOLOGY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886FD9F-1B84-4BED-BD79-0F729A79FCCE}"/>
              </a:ext>
            </a:extLst>
          </p:cNvPr>
          <p:cNvSpPr/>
          <p:nvPr/>
        </p:nvSpPr>
        <p:spPr>
          <a:xfrm>
            <a:off x="1022398" y="2818181"/>
            <a:ext cx="84529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404040"/>
                </a:solidFill>
                <a:latin typeface="DeepSeek-CJK-patch"/>
              </a:rPr>
              <a:t>Công thức chuyển đổi dữ liệu raw sang gal:</a:t>
            </a:r>
            <a:endParaRPr lang="en-US" sz="3600">
              <a:solidFill>
                <a:srgbClr val="404040"/>
              </a:solidFill>
              <a:latin typeface="DeepSeek-CJK-patch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2BB6CA-60A7-47B3-9C81-BBA80FE71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990" y="3542964"/>
            <a:ext cx="11697452" cy="171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57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"/>
          <p:cNvGrpSpPr/>
          <p:nvPr/>
        </p:nvGrpSpPr>
        <p:grpSpPr>
          <a:xfrm>
            <a:off x="0" y="9563570"/>
            <a:ext cx="18288000" cy="744052"/>
            <a:chOff x="0" y="0"/>
            <a:chExt cx="25315333" cy="2330007"/>
          </a:xfrm>
          <a:solidFill>
            <a:srgbClr val="00477F"/>
          </a:solidFill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25315333" cy="233000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843844" y="491343"/>
              <a:ext cx="13763919" cy="168666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8F7F0"/>
                  </a:solidFill>
                  <a:latin typeface="Open Sans"/>
                  <a:ea typeface="Open Sans"/>
                  <a:cs typeface="Open Sans"/>
                  <a:sym typeface="Open Sans"/>
                </a:rPr>
                <a:t>ĐỀ TÀI TỐT NGHIỆP SINH VIÊN NĂM HỌC 2024-2025</a:t>
              </a:r>
              <a:endParaRPr b="1"/>
            </a:p>
          </p:txBody>
        </p:sp>
      </p:grpSp>
      <p:sp>
        <p:nvSpPr>
          <p:cNvPr id="104" name="Google Shape;104;p2"/>
          <p:cNvSpPr/>
          <p:nvPr/>
        </p:nvSpPr>
        <p:spPr>
          <a:xfrm>
            <a:off x="1028700" y="1708162"/>
            <a:ext cx="16192500" cy="114300"/>
          </a:xfrm>
          <a:prstGeom prst="rect">
            <a:avLst/>
          </a:prstGeom>
          <a:solidFill>
            <a:srgbClr val="0047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6830675" y="9692822"/>
            <a:ext cx="847725" cy="42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8F7F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34" name="Google Shape;135;p3">
            <a:extLst>
              <a:ext uri="{FF2B5EF4-FFF2-40B4-BE49-F238E27FC236}">
                <a16:creationId xmlns:a16="http://schemas.microsoft.com/office/drawing/2014/main" id="{FC8A295F-3240-4CA2-93A0-FF107B713972}"/>
              </a:ext>
            </a:extLst>
          </p:cNvPr>
          <p:cNvSpPr txBox="1"/>
          <p:nvPr/>
        </p:nvSpPr>
        <p:spPr>
          <a:xfrm>
            <a:off x="1028701" y="642064"/>
            <a:ext cx="6614046" cy="96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3159"/>
              </a:lnSpc>
            </a:pPr>
            <a:r>
              <a:rPr lang="en-US" sz="4400" b="1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Trực quan hoá</a:t>
            </a:r>
            <a:endParaRPr lang="vi-VN" sz="4400" b="1">
              <a:solidFill>
                <a:schemeClr val="bg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885993-1E86-4BA2-BB1C-49FB2846DA42}"/>
              </a:ext>
            </a:extLst>
          </p:cNvPr>
          <p:cNvGrpSpPr/>
          <p:nvPr/>
        </p:nvGrpSpPr>
        <p:grpSpPr>
          <a:xfrm>
            <a:off x="11387579" y="593804"/>
            <a:ext cx="5866958" cy="958188"/>
            <a:chOff x="6266597" y="444822"/>
            <a:chExt cx="5866958" cy="958188"/>
          </a:xfrm>
        </p:grpSpPr>
        <p:pic>
          <p:nvPicPr>
            <p:cNvPr id="13" name="Picture 2" descr="Trường Đại học Công nghệ, Đại học Quốc gia Hà Nội – Wikipedia tiếng Việt">
              <a:extLst>
                <a:ext uri="{FF2B5EF4-FFF2-40B4-BE49-F238E27FC236}">
                  <a16:creationId xmlns:a16="http://schemas.microsoft.com/office/drawing/2014/main" id="{68EEEFFC-9E79-45B4-890B-548DFF2E3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597" y="447666"/>
              <a:ext cx="955344" cy="955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01E08B-BEF0-4B2E-8566-F630761F595F}"/>
                </a:ext>
              </a:extLst>
            </p:cNvPr>
            <p:cNvSpPr txBox="1"/>
            <p:nvPr/>
          </p:nvSpPr>
          <p:spPr>
            <a:xfrm>
              <a:off x="6995614" y="444822"/>
              <a:ext cx="5137941" cy="91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TR</a:t>
              </a:r>
              <a:r>
                <a:rPr lang="vi-VN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Ư</a:t>
              </a: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ỜNG ĐẠI HỌC CÔNG NGHỆ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ĐẠI HỌC QUỐC GIA HÀ NỘI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latin typeface="#9Slide03 Montserrat Light" panose="00000400000000000000" pitchFamily="2" charset="0"/>
                </a:rPr>
                <a:t>VNU UNIVERSITY OF ENGINEERING &amp; TECHNOLOGY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7FB06EA-AC99-4AB0-B7BE-464495B49001}"/>
              </a:ext>
            </a:extLst>
          </p:cNvPr>
          <p:cNvGrpSpPr/>
          <p:nvPr/>
        </p:nvGrpSpPr>
        <p:grpSpPr>
          <a:xfrm>
            <a:off x="1028700" y="2397020"/>
            <a:ext cx="6732700" cy="5270581"/>
            <a:chOff x="1028700" y="2235688"/>
            <a:chExt cx="6732700" cy="5270581"/>
          </a:xfrm>
        </p:grpSpPr>
        <p:pic>
          <p:nvPicPr>
            <p:cNvPr id="15" name="Picture 14" descr="C:\Users\Admin\AppData\Local\Microsoft\Windows\INetCache\Content.MSO\A2B54C0E.tmp">
              <a:extLst>
                <a:ext uri="{FF2B5EF4-FFF2-40B4-BE49-F238E27FC236}">
                  <a16:creationId xmlns:a16="http://schemas.microsoft.com/office/drawing/2014/main" id="{1C194CF3-2F46-4C15-B093-DBDF6B7BE8AC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398"/>
            <a:stretch/>
          </p:blipFill>
          <p:spPr bwMode="auto">
            <a:xfrm>
              <a:off x="1028700" y="2235688"/>
              <a:ext cx="6709581" cy="346048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6" name="Picture 15" descr="C:\Users\Admin\AppData\Local\Microsoft\Windows\INetCache\Content.MSO\A2B54C0E.tmp">
              <a:extLst>
                <a:ext uri="{FF2B5EF4-FFF2-40B4-BE49-F238E27FC236}">
                  <a16:creationId xmlns:a16="http://schemas.microsoft.com/office/drawing/2014/main" id="{9785AFF3-FFF7-47F6-B3D0-EE7DEDDF3DD5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0" t="65306" r="10" b="710"/>
            <a:stretch/>
          </p:blipFill>
          <p:spPr bwMode="auto">
            <a:xfrm>
              <a:off x="1066800" y="5689859"/>
              <a:ext cx="6694600" cy="181641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7" name="Picture 16" descr="C:\Users\Admin\AppData\Local\Microsoft\Windows\INetCache\Content.MSO\32D3FB96.tmp">
            <a:extLst>
              <a:ext uri="{FF2B5EF4-FFF2-40B4-BE49-F238E27FC236}">
                <a16:creationId xmlns:a16="http://schemas.microsoft.com/office/drawing/2014/main" id="{17F10608-9F5B-4847-94D5-13F880092A9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1548" y="2397021"/>
            <a:ext cx="7301552" cy="52705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185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"/>
          <p:cNvGrpSpPr/>
          <p:nvPr/>
        </p:nvGrpSpPr>
        <p:grpSpPr>
          <a:xfrm>
            <a:off x="0" y="9563570"/>
            <a:ext cx="18288000" cy="744052"/>
            <a:chOff x="0" y="0"/>
            <a:chExt cx="25315333" cy="2330007"/>
          </a:xfrm>
          <a:solidFill>
            <a:srgbClr val="00477F"/>
          </a:solidFill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25315333" cy="233000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843844" y="491343"/>
              <a:ext cx="13763919" cy="168666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8F7F0"/>
                  </a:solidFill>
                  <a:latin typeface="Open Sans"/>
                  <a:ea typeface="Open Sans"/>
                  <a:cs typeface="Open Sans"/>
                  <a:sym typeface="Open Sans"/>
                </a:rPr>
                <a:t>ĐỀ TÀI TỐT NGHIỆP SINH VIÊN NĂM HỌC 2024-2025</a:t>
              </a:r>
              <a:endParaRPr b="1"/>
            </a:p>
          </p:txBody>
        </p:sp>
      </p:grpSp>
      <p:sp>
        <p:nvSpPr>
          <p:cNvPr id="104" name="Google Shape;104;p2"/>
          <p:cNvSpPr/>
          <p:nvPr/>
        </p:nvSpPr>
        <p:spPr>
          <a:xfrm>
            <a:off x="1028700" y="1708162"/>
            <a:ext cx="16192500" cy="114300"/>
          </a:xfrm>
          <a:prstGeom prst="rect">
            <a:avLst/>
          </a:prstGeom>
          <a:solidFill>
            <a:srgbClr val="0047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6830675" y="9692822"/>
            <a:ext cx="847725" cy="42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8F7F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885993-1E86-4BA2-BB1C-49FB2846DA42}"/>
              </a:ext>
            </a:extLst>
          </p:cNvPr>
          <p:cNvGrpSpPr/>
          <p:nvPr/>
        </p:nvGrpSpPr>
        <p:grpSpPr>
          <a:xfrm>
            <a:off x="11387579" y="593804"/>
            <a:ext cx="5866958" cy="958188"/>
            <a:chOff x="6266597" y="444822"/>
            <a:chExt cx="5866958" cy="958188"/>
          </a:xfrm>
        </p:grpSpPr>
        <p:pic>
          <p:nvPicPr>
            <p:cNvPr id="13" name="Picture 2" descr="Trường Đại học Công nghệ, Đại học Quốc gia Hà Nội – Wikipedia tiếng Việt">
              <a:extLst>
                <a:ext uri="{FF2B5EF4-FFF2-40B4-BE49-F238E27FC236}">
                  <a16:creationId xmlns:a16="http://schemas.microsoft.com/office/drawing/2014/main" id="{68EEEFFC-9E79-45B4-890B-548DFF2E3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597" y="447666"/>
              <a:ext cx="955344" cy="955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01E08B-BEF0-4B2E-8566-F630761F595F}"/>
                </a:ext>
              </a:extLst>
            </p:cNvPr>
            <p:cNvSpPr txBox="1"/>
            <p:nvPr/>
          </p:nvSpPr>
          <p:spPr>
            <a:xfrm>
              <a:off x="6995614" y="444822"/>
              <a:ext cx="5137941" cy="91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TR</a:t>
              </a:r>
              <a:r>
                <a:rPr lang="vi-VN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Ư</a:t>
              </a: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ỜNG ĐẠI HỌC CÔNG NGHỆ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ĐẠI HỌC QUỐC GIA HÀ NỘI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latin typeface="#9Slide03 Montserrat Light" panose="00000400000000000000" pitchFamily="2" charset="0"/>
                </a:rPr>
                <a:t>VNU UNIVERSITY OF ENGINEERING &amp; TECHNOLOGY</a:t>
              </a:r>
            </a:p>
          </p:txBody>
        </p:sp>
      </p:grpSp>
      <p:pic>
        <p:nvPicPr>
          <p:cNvPr id="18" name="Picture 17" descr="C:\Users\Admin\AppData\Local\Microsoft\Windows\INetCache\Content.MSO\3F446414.tmp">
            <a:extLst>
              <a:ext uri="{FF2B5EF4-FFF2-40B4-BE49-F238E27FC236}">
                <a16:creationId xmlns:a16="http://schemas.microsoft.com/office/drawing/2014/main" id="{501E0D49-8212-4BC1-B114-D44E87A1E46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631044"/>
            <a:ext cx="8190795" cy="447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C:\Users\Admin\AppData\Local\Microsoft\Windows\INetCache\Content.MSO\541988A0.tmp">
            <a:extLst>
              <a:ext uri="{FF2B5EF4-FFF2-40B4-BE49-F238E27FC236}">
                <a16:creationId xmlns:a16="http://schemas.microsoft.com/office/drawing/2014/main" id="{DF199322-D239-435F-851D-611CAA270D5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31" y="2575050"/>
            <a:ext cx="8293182" cy="453543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35;p3">
            <a:extLst>
              <a:ext uri="{FF2B5EF4-FFF2-40B4-BE49-F238E27FC236}">
                <a16:creationId xmlns:a16="http://schemas.microsoft.com/office/drawing/2014/main" id="{9D595728-6F97-4770-BE28-4D33C4D52611}"/>
              </a:ext>
            </a:extLst>
          </p:cNvPr>
          <p:cNvSpPr txBox="1"/>
          <p:nvPr/>
        </p:nvSpPr>
        <p:spPr>
          <a:xfrm>
            <a:off x="1028701" y="642064"/>
            <a:ext cx="6614046" cy="96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3159"/>
              </a:lnSpc>
            </a:pPr>
            <a:r>
              <a:rPr lang="en-US" sz="4400" b="1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Trực quan hoá</a:t>
            </a:r>
            <a:endParaRPr lang="vi-VN" sz="4400" b="1">
              <a:solidFill>
                <a:schemeClr val="bg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87701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"/>
          <p:cNvGrpSpPr/>
          <p:nvPr/>
        </p:nvGrpSpPr>
        <p:grpSpPr>
          <a:xfrm>
            <a:off x="0" y="9563570"/>
            <a:ext cx="18288000" cy="744052"/>
            <a:chOff x="0" y="0"/>
            <a:chExt cx="25315333" cy="2330007"/>
          </a:xfrm>
          <a:solidFill>
            <a:srgbClr val="00477F"/>
          </a:solidFill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25315333" cy="233000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843844" y="491343"/>
              <a:ext cx="13763919" cy="168666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8F7F0"/>
                  </a:solidFill>
                  <a:latin typeface="Open Sans"/>
                  <a:ea typeface="Open Sans"/>
                  <a:cs typeface="Open Sans"/>
                  <a:sym typeface="Open Sans"/>
                </a:rPr>
                <a:t>ĐỀ TÀI TỐT NGHIỆP SINH VIÊN NĂM HỌC 2024-2025</a:t>
              </a:r>
              <a:endParaRPr b="1"/>
            </a:p>
          </p:txBody>
        </p:sp>
      </p:grpSp>
      <p:sp>
        <p:nvSpPr>
          <p:cNvPr id="104" name="Google Shape;104;p2"/>
          <p:cNvSpPr/>
          <p:nvPr/>
        </p:nvSpPr>
        <p:spPr>
          <a:xfrm>
            <a:off x="1028700" y="1708162"/>
            <a:ext cx="16192500" cy="114300"/>
          </a:xfrm>
          <a:prstGeom prst="rect">
            <a:avLst/>
          </a:prstGeom>
          <a:solidFill>
            <a:srgbClr val="0047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6830675" y="9692822"/>
            <a:ext cx="847725" cy="42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8F7F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D885993-1E86-4BA2-BB1C-49FB2846DA42}"/>
              </a:ext>
            </a:extLst>
          </p:cNvPr>
          <p:cNvGrpSpPr/>
          <p:nvPr/>
        </p:nvGrpSpPr>
        <p:grpSpPr>
          <a:xfrm>
            <a:off x="11387579" y="593804"/>
            <a:ext cx="5866958" cy="958188"/>
            <a:chOff x="6266597" y="444822"/>
            <a:chExt cx="5866958" cy="958188"/>
          </a:xfrm>
        </p:grpSpPr>
        <p:pic>
          <p:nvPicPr>
            <p:cNvPr id="13" name="Picture 2" descr="Trường Đại học Công nghệ, Đại học Quốc gia Hà Nội – Wikipedia tiếng Việt">
              <a:extLst>
                <a:ext uri="{FF2B5EF4-FFF2-40B4-BE49-F238E27FC236}">
                  <a16:creationId xmlns:a16="http://schemas.microsoft.com/office/drawing/2014/main" id="{68EEEFFC-9E79-45B4-890B-548DFF2E3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597" y="447666"/>
              <a:ext cx="955344" cy="955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01E08B-BEF0-4B2E-8566-F630761F595F}"/>
                </a:ext>
              </a:extLst>
            </p:cNvPr>
            <p:cNvSpPr txBox="1"/>
            <p:nvPr/>
          </p:nvSpPr>
          <p:spPr>
            <a:xfrm>
              <a:off x="6995614" y="444822"/>
              <a:ext cx="5137941" cy="91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TR</a:t>
              </a:r>
              <a:r>
                <a:rPr lang="vi-VN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Ư</a:t>
              </a: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ỜNG ĐẠI HỌC CÔNG NGHỆ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ĐẠI HỌC QUỐC GIA HÀ NỘI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latin typeface="#9Slide03 Montserrat Light" panose="00000400000000000000" pitchFamily="2" charset="0"/>
                </a:rPr>
                <a:t>VNU UNIVERSITY OF ENGINEERING &amp; TECHNOLOGY</a:t>
              </a:r>
            </a:p>
          </p:txBody>
        </p:sp>
      </p:grpSp>
      <p:pic>
        <p:nvPicPr>
          <p:cNvPr id="18" name="Picture 17" descr="C:\Users\Admin\AppData\Local\Microsoft\Windows\INetCache\Content.MSO\A2767600.tmp">
            <a:extLst>
              <a:ext uri="{FF2B5EF4-FFF2-40B4-BE49-F238E27FC236}">
                <a16:creationId xmlns:a16="http://schemas.microsoft.com/office/drawing/2014/main" id="{4778E5E8-A175-4E32-91AC-00CDAD13EC9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18" y="2386570"/>
            <a:ext cx="7546518" cy="4498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 descr="C:\Users\Admin\AppData\Local\Microsoft\Windows\INetCache\Content.MSO\223C483F.tmp">
            <a:extLst>
              <a:ext uri="{FF2B5EF4-FFF2-40B4-BE49-F238E27FC236}">
                <a16:creationId xmlns:a16="http://schemas.microsoft.com/office/drawing/2014/main" id="{FD4B64EA-1ABA-4F0C-AC98-126BF72ED384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610" y="2254490"/>
            <a:ext cx="7759590" cy="463010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35;p3">
            <a:extLst>
              <a:ext uri="{FF2B5EF4-FFF2-40B4-BE49-F238E27FC236}">
                <a16:creationId xmlns:a16="http://schemas.microsoft.com/office/drawing/2014/main" id="{266265FA-D95C-4C00-83F1-0FD658596B41}"/>
              </a:ext>
            </a:extLst>
          </p:cNvPr>
          <p:cNvSpPr txBox="1"/>
          <p:nvPr/>
        </p:nvSpPr>
        <p:spPr>
          <a:xfrm>
            <a:off x="1028701" y="642064"/>
            <a:ext cx="6614046" cy="96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3159"/>
              </a:lnSpc>
            </a:pPr>
            <a:r>
              <a:rPr lang="en-US" sz="4400" b="1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Trực quan hoá</a:t>
            </a:r>
            <a:endParaRPr lang="vi-VN" sz="4400" b="1">
              <a:solidFill>
                <a:schemeClr val="bg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32010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"/>
          <p:cNvGrpSpPr/>
          <p:nvPr/>
        </p:nvGrpSpPr>
        <p:grpSpPr>
          <a:xfrm>
            <a:off x="0" y="9563570"/>
            <a:ext cx="18288000" cy="744052"/>
            <a:chOff x="0" y="0"/>
            <a:chExt cx="25315333" cy="2330007"/>
          </a:xfrm>
          <a:solidFill>
            <a:srgbClr val="00477F"/>
          </a:solidFill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25315333" cy="233000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843844" y="491343"/>
              <a:ext cx="13763919" cy="168666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8F7F0"/>
                  </a:solidFill>
                  <a:latin typeface="Open Sans"/>
                  <a:ea typeface="Open Sans"/>
                  <a:cs typeface="Open Sans"/>
                  <a:sym typeface="Open Sans"/>
                </a:rPr>
                <a:t>ĐỀ TÀI TỐT NGHIỆP SINH VIÊN NĂM HỌC 2024-2025</a:t>
              </a:r>
              <a:endParaRPr b="1"/>
            </a:p>
          </p:txBody>
        </p:sp>
      </p:grpSp>
      <p:sp>
        <p:nvSpPr>
          <p:cNvPr id="104" name="Google Shape;104;p2"/>
          <p:cNvSpPr/>
          <p:nvPr/>
        </p:nvSpPr>
        <p:spPr>
          <a:xfrm>
            <a:off x="1028700" y="1948793"/>
            <a:ext cx="16192500" cy="114300"/>
          </a:xfrm>
          <a:prstGeom prst="rect">
            <a:avLst/>
          </a:prstGeom>
          <a:solidFill>
            <a:srgbClr val="0047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6830675" y="9692822"/>
            <a:ext cx="847725" cy="42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8F7F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34" name="Google Shape;135;p3">
            <a:extLst>
              <a:ext uri="{FF2B5EF4-FFF2-40B4-BE49-F238E27FC236}">
                <a16:creationId xmlns:a16="http://schemas.microsoft.com/office/drawing/2014/main" id="{FC8A295F-3240-4CA2-93A0-FF107B713972}"/>
              </a:ext>
            </a:extLst>
          </p:cNvPr>
          <p:cNvSpPr txBox="1"/>
          <p:nvPr/>
        </p:nvSpPr>
        <p:spPr>
          <a:xfrm>
            <a:off x="1028700" y="902064"/>
            <a:ext cx="12687299" cy="96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3159"/>
              </a:lnSpc>
            </a:pPr>
            <a:r>
              <a:rPr lang="en-US" sz="4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vi-VN" sz="4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Tiền xử lý dữ liệu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8A21F7-910D-47EE-AB4D-1D2C1CBD250E}"/>
              </a:ext>
            </a:extLst>
          </p:cNvPr>
          <p:cNvGrpSpPr/>
          <p:nvPr/>
        </p:nvGrpSpPr>
        <p:grpSpPr>
          <a:xfrm>
            <a:off x="11387579" y="593804"/>
            <a:ext cx="5866958" cy="958188"/>
            <a:chOff x="6266597" y="444822"/>
            <a:chExt cx="5866958" cy="958188"/>
          </a:xfrm>
        </p:grpSpPr>
        <p:pic>
          <p:nvPicPr>
            <p:cNvPr id="13" name="Picture 2" descr="Trường Đại học Công nghệ, Đại học Quốc gia Hà Nội – Wikipedia tiếng Việt">
              <a:extLst>
                <a:ext uri="{FF2B5EF4-FFF2-40B4-BE49-F238E27FC236}">
                  <a16:creationId xmlns:a16="http://schemas.microsoft.com/office/drawing/2014/main" id="{2AFD3BDC-6AB2-45CE-8E18-8436BFA375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597" y="447666"/>
              <a:ext cx="955344" cy="955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DA8E2B-7D9F-461A-B970-63502AB78F21}"/>
                </a:ext>
              </a:extLst>
            </p:cNvPr>
            <p:cNvSpPr txBox="1"/>
            <p:nvPr/>
          </p:nvSpPr>
          <p:spPr>
            <a:xfrm>
              <a:off x="6995614" y="444822"/>
              <a:ext cx="5137941" cy="91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TR</a:t>
              </a:r>
              <a:r>
                <a:rPr lang="vi-VN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Ư</a:t>
              </a: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ỜNG ĐẠI HỌC CÔNG NGHỆ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ĐẠI HỌC QUỐC GIA HÀ NỘI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latin typeface="#9Slide03 Montserrat Light" panose="00000400000000000000" pitchFamily="2" charset="0"/>
                </a:rPr>
                <a:t>VNU UNIVERSITY OF ENGINEERING &amp; TECHNOLOGY</a:t>
              </a:r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5DEC35B8-C3B4-4B19-8926-221469BDB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" y="2304385"/>
            <a:ext cx="13106399" cy="663239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04704" rIns="0" bIns="30470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+mn-lt"/>
              </a:rPr>
              <a:t>Áp dụng Sliding Window: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rgbClr val="404040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+mn-lt"/>
              </a:rPr>
              <a:t>Mục đích: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457200" marR="0" lvl="0" indent="-45720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Yu Gothic Light" panose="020B0300000000000000" pitchFamily="34" charset="-128"/>
              <a:buChar char="-"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+mn-lt"/>
              </a:rPr>
              <a:t>Chia dữ liệu gia tốc liên tục thành các đoạn ngắn để phân tích chi tiết.</a:t>
            </a:r>
          </a:p>
          <a:p>
            <a:pPr marL="457200" marR="0" lvl="0" indent="-45720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Yu Gothic Light" panose="020B0300000000000000" pitchFamily="34" charset="-128"/>
              <a:buChar char="-"/>
              <a:tabLst/>
            </a:pPr>
            <a:r>
              <a:rPr kumimoji="0" lang="en-US" altLang="en-US" sz="2800" b="0" i="0" u="none" strike="noStrike" cap="none" normalizeH="0" baseline="0">
                <a:ln>
                  <a:noFill/>
                </a:ln>
                <a:solidFill>
                  <a:srgbClr val="404040"/>
                </a:solidFill>
                <a:effectLst/>
                <a:latin typeface="+mn-lt"/>
              </a:rPr>
              <a:t>Đảm bảo không bỏ sót thông tin quan trọng.</a:t>
            </a:r>
          </a:p>
          <a:p>
            <a:pPr lvl="0">
              <a:spcAft>
                <a:spcPts val="600"/>
              </a:spcAft>
              <a:buClrTx/>
            </a:pPr>
            <a:r>
              <a:rPr lang="vi-VN" altLang="en-US" sz="2800" b="1">
                <a:solidFill>
                  <a:srgbClr val="404040"/>
                </a:solidFill>
                <a:latin typeface="+mn-lt"/>
              </a:rPr>
              <a:t>Tham số kỹ thuật</a:t>
            </a:r>
            <a:r>
              <a:rPr lang="vi-VN" altLang="en-US" sz="2800">
                <a:solidFill>
                  <a:srgbClr val="404040"/>
                </a:solidFill>
                <a:latin typeface="+mn-lt"/>
              </a:rPr>
              <a:t>:</a:t>
            </a:r>
          </a:p>
          <a:p>
            <a:pPr marL="457200" lvl="0" indent="-457200">
              <a:spcAft>
                <a:spcPts val="600"/>
              </a:spcAft>
              <a:buClrTx/>
              <a:buFont typeface="Yu Gothic Light" panose="020B0300000000000000" pitchFamily="34" charset="-128"/>
              <a:buChar char="-"/>
            </a:pPr>
            <a:r>
              <a:rPr lang="vi-VN" altLang="en-US" sz="2800">
                <a:solidFill>
                  <a:srgbClr val="404040"/>
                </a:solidFill>
                <a:latin typeface="+mn-lt"/>
              </a:rPr>
              <a:t>Kích thước cửa sổ (Window size): 10 giây.</a:t>
            </a:r>
          </a:p>
          <a:p>
            <a:pPr marL="457200" lvl="0" indent="-457200">
              <a:spcAft>
                <a:spcPts val="600"/>
              </a:spcAft>
              <a:buClrTx/>
              <a:buFont typeface="Yu Gothic Light" panose="020B0300000000000000" pitchFamily="34" charset="-128"/>
              <a:buChar char="-"/>
            </a:pPr>
            <a:r>
              <a:rPr lang="vi-VN" altLang="en-US" sz="2800">
                <a:solidFill>
                  <a:srgbClr val="404040"/>
                </a:solidFill>
                <a:latin typeface="+mn-lt"/>
              </a:rPr>
              <a:t>Độ trùng lặp (Overlap): 50% → 5 giây.</a:t>
            </a:r>
          </a:p>
          <a:p>
            <a:pPr marL="457200" lvl="0" indent="-457200">
              <a:spcAft>
                <a:spcPts val="600"/>
              </a:spcAft>
              <a:buClrTx/>
              <a:buFont typeface="Yu Gothic Light" panose="020B0300000000000000" pitchFamily="34" charset="-128"/>
              <a:buChar char="-"/>
            </a:pPr>
            <a:r>
              <a:rPr lang="vi-VN" altLang="en-US" sz="2800">
                <a:solidFill>
                  <a:srgbClr val="404040"/>
                </a:solidFill>
                <a:latin typeface="+mn-lt"/>
              </a:rPr>
              <a:t>Tần suất lấy mẫu: 100 Hz</a:t>
            </a:r>
            <a:endParaRPr lang="en-US" altLang="en-US" sz="2800">
              <a:solidFill>
                <a:srgbClr val="404040"/>
              </a:solidFill>
              <a:latin typeface="+mn-lt"/>
            </a:endParaRPr>
          </a:p>
          <a:p>
            <a:pPr lvl="0">
              <a:spcAft>
                <a:spcPts val="600"/>
              </a:spcAft>
              <a:buClrTx/>
            </a:pPr>
            <a:r>
              <a:rPr lang="en-US" altLang="en-US" sz="2800" b="1">
                <a:solidFill>
                  <a:srgbClr val="404040"/>
                </a:solidFill>
                <a:latin typeface="+mn-lt"/>
              </a:rPr>
              <a:t>Kết quả trong nghiên cứu:</a:t>
            </a:r>
          </a:p>
          <a:p>
            <a:pPr lvl="0">
              <a:spcAft>
                <a:spcPts val="600"/>
              </a:spcAft>
              <a:buClrTx/>
            </a:pPr>
            <a:r>
              <a:rPr lang="en-US" altLang="en-US" sz="2800">
                <a:solidFill>
                  <a:srgbClr val="404040"/>
                </a:solidFill>
                <a:latin typeface="+mn-lt"/>
              </a:rPr>
              <a:t>Dữ liệu đầu vào:</a:t>
            </a:r>
          </a:p>
          <a:p>
            <a:pPr lvl="1">
              <a:spcAft>
                <a:spcPts val="600"/>
              </a:spcAft>
              <a:buClrTx/>
            </a:pPr>
            <a:r>
              <a:rPr lang="en-US" altLang="en-US" sz="2800" b="1">
                <a:solidFill>
                  <a:srgbClr val="404040"/>
                </a:solidFill>
                <a:latin typeface="+mn-lt"/>
              </a:rPr>
              <a:t>2320</a:t>
            </a:r>
            <a:r>
              <a:rPr lang="en-US" altLang="en-US" sz="2800">
                <a:solidFill>
                  <a:srgbClr val="404040"/>
                </a:solidFill>
                <a:latin typeface="+mn-lt"/>
              </a:rPr>
              <a:t> trận động đất → </a:t>
            </a:r>
            <a:r>
              <a:rPr lang="en-US" altLang="en-US" sz="2800" b="1">
                <a:solidFill>
                  <a:srgbClr val="404040"/>
                </a:solidFill>
                <a:latin typeface="+mn-lt"/>
              </a:rPr>
              <a:t>87,177</a:t>
            </a:r>
            <a:r>
              <a:rPr lang="en-US" altLang="en-US" sz="2800">
                <a:solidFill>
                  <a:srgbClr val="404040"/>
                </a:solidFill>
                <a:latin typeface="+mn-lt"/>
              </a:rPr>
              <a:t> cửa sổ.</a:t>
            </a:r>
          </a:p>
          <a:p>
            <a:pPr lvl="1">
              <a:spcAft>
                <a:spcPts val="600"/>
              </a:spcAft>
              <a:buClrTx/>
            </a:pPr>
            <a:r>
              <a:rPr lang="en-US" altLang="en-US" sz="2800" b="1">
                <a:solidFill>
                  <a:srgbClr val="404040"/>
                </a:solidFill>
                <a:latin typeface="+mn-lt"/>
              </a:rPr>
              <a:t>80</a:t>
            </a:r>
            <a:r>
              <a:rPr lang="en-US" altLang="en-US" sz="2800">
                <a:solidFill>
                  <a:srgbClr val="404040"/>
                </a:solidFill>
                <a:latin typeface="+mn-lt"/>
              </a:rPr>
              <a:t> mẫu nhiễu → </a:t>
            </a:r>
            <a:r>
              <a:rPr lang="en-US" altLang="en-US" sz="2800" b="1">
                <a:solidFill>
                  <a:srgbClr val="404040"/>
                </a:solidFill>
                <a:latin typeface="+mn-lt"/>
              </a:rPr>
              <a:t>9,859</a:t>
            </a:r>
            <a:r>
              <a:rPr lang="en-US" altLang="en-US" sz="2800">
                <a:solidFill>
                  <a:srgbClr val="404040"/>
                </a:solidFill>
                <a:latin typeface="+mn-lt"/>
              </a:rPr>
              <a:t> cửa sổ.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rgbClr val="404040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9670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27967-BB27-49A8-AE64-5BC99E4F8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EA64094-377C-47D0-A8F1-830188BFBB6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7360761" y="4892097"/>
                </a:moveTo>
                <a:lnTo>
                  <a:pt x="7465363" y="5201636"/>
                </a:lnTo>
                <a:lnTo>
                  <a:pt x="7254734" y="5201636"/>
                </a:lnTo>
                <a:close/>
                <a:moveTo>
                  <a:pt x="4179410" y="4892097"/>
                </a:moveTo>
                <a:lnTo>
                  <a:pt x="4284013" y="5201636"/>
                </a:lnTo>
                <a:lnTo>
                  <a:pt x="4073384" y="5201636"/>
                </a:lnTo>
                <a:close/>
                <a:moveTo>
                  <a:pt x="10742074" y="4807419"/>
                </a:moveTo>
                <a:cubicBezTo>
                  <a:pt x="10826256" y="4807419"/>
                  <a:pt x="10896410" y="4839284"/>
                  <a:pt x="10952537" y="4903015"/>
                </a:cubicBezTo>
                <a:cubicBezTo>
                  <a:pt x="10996291" y="4952960"/>
                  <a:pt x="11018169" y="5012177"/>
                  <a:pt x="11018169" y="5080667"/>
                </a:cubicBezTo>
                <a:cubicBezTo>
                  <a:pt x="11018169" y="5147734"/>
                  <a:pt x="10996291" y="5206714"/>
                  <a:pt x="10952537" y="5257607"/>
                </a:cubicBezTo>
                <a:cubicBezTo>
                  <a:pt x="10897840" y="5321338"/>
                  <a:pt x="10827686" y="5353204"/>
                  <a:pt x="10742074" y="5353204"/>
                </a:cubicBezTo>
                <a:cubicBezTo>
                  <a:pt x="10656462" y="5353204"/>
                  <a:pt x="10586544" y="5321097"/>
                  <a:pt x="10532324" y="5256884"/>
                </a:cubicBezTo>
                <a:cubicBezTo>
                  <a:pt x="10488569" y="5205042"/>
                  <a:pt x="10466691" y="5146303"/>
                  <a:pt x="10466691" y="5080667"/>
                </a:cubicBezTo>
                <a:cubicBezTo>
                  <a:pt x="10466691" y="5048801"/>
                  <a:pt x="10472399" y="5017410"/>
                  <a:pt x="10483813" y="4986493"/>
                </a:cubicBezTo>
                <a:cubicBezTo>
                  <a:pt x="10503790" y="4932272"/>
                  <a:pt x="10537321" y="4888871"/>
                  <a:pt x="10584408" y="4856290"/>
                </a:cubicBezTo>
                <a:cubicBezTo>
                  <a:pt x="10631495" y="4823709"/>
                  <a:pt x="10684051" y="4807419"/>
                  <a:pt x="10742074" y="4807419"/>
                </a:cubicBezTo>
                <a:close/>
                <a:moveTo>
                  <a:pt x="3064925" y="4807419"/>
                </a:moveTo>
                <a:cubicBezTo>
                  <a:pt x="3149107" y="4807419"/>
                  <a:pt x="3219261" y="4839284"/>
                  <a:pt x="3275387" y="4903015"/>
                </a:cubicBezTo>
                <a:cubicBezTo>
                  <a:pt x="3319142" y="4952960"/>
                  <a:pt x="3341020" y="5012177"/>
                  <a:pt x="3341020" y="5080667"/>
                </a:cubicBezTo>
                <a:cubicBezTo>
                  <a:pt x="3341020" y="5147734"/>
                  <a:pt x="3319142" y="5206714"/>
                  <a:pt x="3275387" y="5257607"/>
                </a:cubicBezTo>
                <a:cubicBezTo>
                  <a:pt x="3220692" y="5321338"/>
                  <a:pt x="3150537" y="5353204"/>
                  <a:pt x="3064925" y="5353204"/>
                </a:cubicBezTo>
                <a:cubicBezTo>
                  <a:pt x="2979312" y="5353204"/>
                  <a:pt x="2909395" y="5321097"/>
                  <a:pt x="2855175" y="5256884"/>
                </a:cubicBezTo>
                <a:cubicBezTo>
                  <a:pt x="2811419" y="5205042"/>
                  <a:pt x="2789542" y="5146303"/>
                  <a:pt x="2789542" y="5080667"/>
                </a:cubicBezTo>
                <a:cubicBezTo>
                  <a:pt x="2789542" y="5048801"/>
                  <a:pt x="2795249" y="5017410"/>
                  <a:pt x="2806664" y="4986493"/>
                </a:cubicBezTo>
                <a:cubicBezTo>
                  <a:pt x="2826640" y="4932272"/>
                  <a:pt x="2860172" y="4888871"/>
                  <a:pt x="2907259" y="4856290"/>
                </a:cubicBezTo>
                <a:cubicBezTo>
                  <a:pt x="2954346" y="4823709"/>
                  <a:pt x="3006901" y="4807419"/>
                  <a:pt x="3064925" y="4807419"/>
                </a:cubicBezTo>
                <a:close/>
                <a:moveTo>
                  <a:pt x="17349322" y="4795322"/>
                </a:moveTo>
                <a:lnTo>
                  <a:pt x="17434266" y="4795322"/>
                </a:lnTo>
                <a:cubicBezTo>
                  <a:pt x="17485190" y="4795322"/>
                  <a:pt x="17521240" y="4806145"/>
                  <a:pt x="17542418" y="4827793"/>
                </a:cubicBezTo>
                <a:cubicBezTo>
                  <a:pt x="17563594" y="4849441"/>
                  <a:pt x="17574182" y="4878347"/>
                  <a:pt x="17574182" y="4914512"/>
                </a:cubicBezTo>
                <a:cubicBezTo>
                  <a:pt x="17574182" y="4951144"/>
                  <a:pt x="17564902" y="4980167"/>
                  <a:pt x="17546342" y="5001581"/>
                </a:cubicBezTo>
                <a:cubicBezTo>
                  <a:pt x="17525876" y="5025367"/>
                  <a:pt x="17488280" y="5037260"/>
                  <a:pt x="17433556" y="5037260"/>
                </a:cubicBezTo>
                <a:lnTo>
                  <a:pt x="17349322" y="5037260"/>
                </a:lnTo>
                <a:close/>
                <a:moveTo>
                  <a:pt x="17096710" y="4591808"/>
                </a:moveTo>
                <a:lnTo>
                  <a:pt x="17096710" y="5563121"/>
                </a:lnTo>
                <a:lnTo>
                  <a:pt x="17349322" y="5563121"/>
                </a:lnTo>
                <a:lnTo>
                  <a:pt x="17349322" y="5240773"/>
                </a:lnTo>
                <a:lnTo>
                  <a:pt x="17507294" y="5240773"/>
                </a:lnTo>
                <a:cubicBezTo>
                  <a:pt x="17631582" y="5240773"/>
                  <a:pt x="17720530" y="5203575"/>
                  <a:pt x="17774138" y="5129177"/>
                </a:cubicBezTo>
                <a:cubicBezTo>
                  <a:pt x="17815410" y="5071835"/>
                  <a:pt x="17836046" y="4999331"/>
                  <a:pt x="17836046" y="4911666"/>
                </a:cubicBezTo>
                <a:cubicBezTo>
                  <a:pt x="17836046" y="4822584"/>
                  <a:pt x="17810428" y="4749372"/>
                  <a:pt x="17759194" y="4692031"/>
                </a:cubicBezTo>
                <a:cubicBezTo>
                  <a:pt x="17699894" y="4625216"/>
                  <a:pt x="17613082" y="4591808"/>
                  <a:pt x="17498754" y="4591808"/>
                </a:cubicBezTo>
                <a:close/>
                <a:moveTo>
                  <a:pt x="16382334" y="4591808"/>
                </a:moveTo>
                <a:lnTo>
                  <a:pt x="16382334" y="5563121"/>
                </a:lnTo>
                <a:lnTo>
                  <a:pt x="16935236" y="5563121"/>
                </a:lnTo>
                <a:lnTo>
                  <a:pt x="16935236" y="5352492"/>
                </a:lnTo>
                <a:lnTo>
                  <a:pt x="16634947" y="5352492"/>
                </a:lnTo>
                <a:lnTo>
                  <a:pt x="16634947" y="5178866"/>
                </a:lnTo>
                <a:lnTo>
                  <a:pt x="16918868" y="5178866"/>
                </a:lnTo>
                <a:lnTo>
                  <a:pt x="16918868" y="4968237"/>
                </a:lnTo>
                <a:lnTo>
                  <a:pt x="16634947" y="4968237"/>
                </a:lnTo>
                <a:lnTo>
                  <a:pt x="16634947" y="4802437"/>
                </a:lnTo>
                <a:lnTo>
                  <a:pt x="16935236" y="4802437"/>
                </a:lnTo>
                <a:lnTo>
                  <a:pt x="16935236" y="4591808"/>
                </a:lnTo>
                <a:close/>
                <a:moveTo>
                  <a:pt x="15925134" y="4591808"/>
                </a:moveTo>
                <a:lnTo>
                  <a:pt x="15925134" y="5563121"/>
                </a:lnTo>
                <a:lnTo>
                  <a:pt x="16177747" y="5563121"/>
                </a:lnTo>
                <a:lnTo>
                  <a:pt x="16177747" y="4591808"/>
                </a:lnTo>
                <a:close/>
                <a:moveTo>
                  <a:pt x="14848809" y="4591808"/>
                </a:moveTo>
                <a:lnTo>
                  <a:pt x="14848809" y="5563121"/>
                </a:lnTo>
                <a:lnTo>
                  <a:pt x="15101422" y="5563121"/>
                </a:lnTo>
                <a:lnTo>
                  <a:pt x="15101422" y="5158941"/>
                </a:lnTo>
                <a:lnTo>
                  <a:pt x="15465753" y="5158941"/>
                </a:lnTo>
                <a:lnTo>
                  <a:pt x="15465753" y="5563121"/>
                </a:lnTo>
                <a:lnTo>
                  <a:pt x="15718366" y="5563121"/>
                </a:lnTo>
                <a:lnTo>
                  <a:pt x="15718366" y="4591808"/>
                </a:lnTo>
                <a:lnTo>
                  <a:pt x="15465753" y="4591808"/>
                </a:lnTo>
                <a:lnTo>
                  <a:pt x="15465753" y="4966813"/>
                </a:lnTo>
                <a:lnTo>
                  <a:pt x="15101422" y="4966813"/>
                </a:lnTo>
                <a:lnTo>
                  <a:pt x="15101422" y="4591808"/>
                </a:lnTo>
                <a:close/>
                <a:moveTo>
                  <a:pt x="12543759" y="4591808"/>
                </a:moveTo>
                <a:lnTo>
                  <a:pt x="12543759" y="5563121"/>
                </a:lnTo>
                <a:lnTo>
                  <a:pt x="12796372" y="5563121"/>
                </a:lnTo>
                <a:lnTo>
                  <a:pt x="12796372" y="4968237"/>
                </a:lnTo>
                <a:lnTo>
                  <a:pt x="13261036" y="5563121"/>
                </a:lnTo>
                <a:lnTo>
                  <a:pt x="13513649" y="5563121"/>
                </a:lnTo>
                <a:lnTo>
                  <a:pt x="13513649" y="4591808"/>
                </a:lnTo>
                <a:lnTo>
                  <a:pt x="13261036" y="4591808"/>
                </a:lnTo>
                <a:lnTo>
                  <a:pt x="13261036" y="5185981"/>
                </a:lnTo>
                <a:lnTo>
                  <a:pt x="12796372" y="4591808"/>
                </a:lnTo>
                <a:close/>
                <a:moveTo>
                  <a:pt x="11347065" y="4591808"/>
                </a:moveTo>
                <a:lnTo>
                  <a:pt x="11347065" y="4802437"/>
                </a:lnTo>
                <a:lnTo>
                  <a:pt x="11552713" y="4802437"/>
                </a:lnTo>
                <a:lnTo>
                  <a:pt x="11552713" y="5563121"/>
                </a:lnTo>
                <a:lnTo>
                  <a:pt x="11805325" y="5563121"/>
                </a:lnTo>
                <a:lnTo>
                  <a:pt x="11805325" y="4802437"/>
                </a:lnTo>
                <a:lnTo>
                  <a:pt x="12014531" y="4802437"/>
                </a:lnTo>
                <a:lnTo>
                  <a:pt x="12014531" y="4591808"/>
                </a:lnTo>
                <a:close/>
                <a:moveTo>
                  <a:pt x="9470641" y="4591808"/>
                </a:moveTo>
                <a:lnTo>
                  <a:pt x="9470641" y="4802437"/>
                </a:lnTo>
                <a:lnTo>
                  <a:pt x="9676288" y="4802437"/>
                </a:lnTo>
                <a:lnTo>
                  <a:pt x="9676288" y="5563121"/>
                </a:lnTo>
                <a:lnTo>
                  <a:pt x="9928901" y="5563121"/>
                </a:lnTo>
                <a:lnTo>
                  <a:pt x="9928901" y="4802437"/>
                </a:lnTo>
                <a:lnTo>
                  <a:pt x="10138106" y="4802437"/>
                </a:lnTo>
                <a:lnTo>
                  <a:pt x="10138106" y="4591808"/>
                </a:lnTo>
                <a:close/>
                <a:moveTo>
                  <a:pt x="7981285" y="4591808"/>
                </a:moveTo>
                <a:lnTo>
                  <a:pt x="7981285" y="5563121"/>
                </a:lnTo>
                <a:lnTo>
                  <a:pt x="8233898" y="5563121"/>
                </a:lnTo>
                <a:lnTo>
                  <a:pt x="8233898" y="4968237"/>
                </a:lnTo>
                <a:lnTo>
                  <a:pt x="8698562" y="5563121"/>
                </a:lnTo>
                <a:lnTo>
                  <a:pt x="8951174" y="5563121"/>
                </a:lnTo>
                <a:lnTo>
                  <a:pt x="8951174" y="4591808"/>
                </a:lnTo>
                <a:lnTo>
                  <a:pt x="8698562" y="4591808"/>
                </a:lnTo>
                <a:lnTo>
                  <a:pt x="8698562" y="5185981"/>
                </a:lnTo>
                <a:lnTo>
                  <a:pt x="8233898" y="4591808"/>
                </a:lnTo>
                <a:close/>
                <a:moveTo>
                  <a:pt x="7224848" y="4591808"/>
                </a:moveTo>
                <a:lnTo>
                  <a:pt x="6851266" y="5563121"/>
                </a:lnTo>
                <a:lnTo>
                  <a:pt x="7118110" y="5563121"/>
                </a:lnTo>
                <a:lnTo>
                  <a:pt x="7184999" y="5393764"/>
                </a:lnTo>
                <a:lnTo>
                  <a:pt x="7533675" y="5393764"/>
                </a:lnTo>
                <a:lnTo>
                  <a:pt x="7596294" y="5563121"/>
                </a:lnTo>
                <a:lnTo>
                  <a:pt x="7865985" y="5563121"/>
                </a:lnTo>
                <a:lnTo>
                  <a:pt x="7500231" y="4591808"/>
                </a:lnTo>
                <a:close/>
                <a:moveTo>
                  <a:pt x="5895310" y="4591808"/>
                </a:moveTo>
                <a:lnTo>
                  <a:pt x="5895310" y="5151825"/>
                </a:lnTo>
                <a:cubicBezTo>
                  <a:pt x="5895310" y="5223933"/>
                  <a:pt x="5900528" y="5281334"/>
                  <a:pt x="5910964" y="5324029"/>
                </a:cubicBezTo>
                <a:cubicBezTo>
                  <a:pt x="5925671" y="5384276"/>
                  <a:pt x="5952948" y="5434324"/>
                  <a:pt x="5992797" y="5474173"/>
                </a:cubicBezTo>
                <a:cubicBezTo>
                  <a:pt x="6068225" y="5550076"/>
                  <a:pt x="6173065" y="5588027"/>
                  <a:pt x="6307318" y="5588027"/>
                </a:cubicBezTo>
                <a:cubicBezTo>
                  <a:pt x="6439197" y="5588027"/>
                  <a:pt x="6544513" y="5550787"/>
                  <a:pt x="6623262" y="5476308"/>
                </a:cubicBezTo>
                <a:cubicBezTo>
                  <a:pt x="6678764" y="5423651"/>
                  <a:pt x="6713869" y="5365301"/>
                  <a:pt x="6728576" y="5301258"/>
                </a:cubicBezTo>
                <a:cubicBezTo>
                  <a:pt x="6738063" y="5259986"/>
                  <a:pt x="6742807" y="5210175"/>
                  <a:pt x="6742807" y="5151825"/>
                </a:cubicBezTo>
                <a:lnTo>
                  <a:pt x="6742807" y="4591808"/>
                </a:lnTo>
                <a:lnTo>
                  <a:pt x="6490195" y="4591808"/>
                </a:lnTo>
                <a:lnTo>
                  <a:pt x="6490195" y="5117191"/>
                </a:lnTo>
                <a:cubicBezTo>
                  <a:pt x="6490195" y="5208185"/>
                  <a:pt x="6478572" y="5269559"/>
                  <a:pt x="6455327" y="5301314"/>
                </a:cubicBezTo>
                <a:cubicBezTo>
                  <a:pt x="6424017" y="5344446"/>
                  <a:pt x="6377527" y="5366012"/>
                  <a:pt x="6315857" y="5366012"/>
                </a:cubicBezTo>
                <a:cubicBezTo>
                  <a:pt x="6288342" y="5366012"/>
                  <a:pt x="6263199" y="5360561"/>
                  <a:pt x="6240429" y="5349657"/>
                </a:cubicBezTo>
                <a:cubicBezTo>
                  <a:pt x="6184925" y="5323595"/>
                  <a:pt x="6154801" y="5277624"/>
                  <a:pt x="6150057" y="5211743"/>
                </a:cubicBezTo>
                <a:cubicBezTo>
                  <a:pt x="6148635" y="5190885"/>
                  <a:pt x="6147922" y="5159367"/>
                  <a:pt x="6147922" y="5117191"/>
                </a:cubicBezTo>
                <a:lnTo>
                  <a:pt x="6147922" y="4591808"/>
                </a:lnTo>
                <a:close/>
                <a:moveTo>
                  <a:pt x="5209510" y="4591808"/>
                </a:moveTo>
                <a:lnTo>
                  <a:pt x="5209510" y="5563121"/>
                </a:lnTo>
                <a:lnTo>
                  <a:pt x="5765258" y="5563121"/>
                </a:lnTo>
                <a:lnTo>
                  <a:pt x="5765258" y="5352492"/>
                </a:lnTo>
                <a:lnTo>
                  <a:pt x="5462123" y="5352492"/>
                </a:lnTo>
                <a:lnTo>
                  <a:pt x="5462123" y="4591808"/>
                </a:lnTo>
                <a:close/>
                <a:moveTo>
                  <a:pt x="4043498" y="4591808"/>
                </a:moveTo>
                <a:lnTo>
                  <a:pt x="3669916" y="5563121"/>
                </a:lnTo>
                <a:lnTo>
                  <a:pt x="3936760" y="5563121"/>
                </a:lnTo>
                <a:lnTo>
                  <a:pt x="4003649" y="5393764"/>
                </a:lnTo>
                <a:lnTo>
                  <a:pt x="4352326" y="5393764"/>
                </a:lnTo>
                <a:lnTo>
                  <a:pt x="4414945" y="5563121"/>
                </a:lnTo>
                <a:lnTo>
                  <a:pt x="4684636" y="5563121"/>
                </a:lnTo>
                <a:lnTo>
                  <a:pt x="4318881" y="4591808"/>
                </a:lnTo>
                <a:close/>
                <a:moveTo>
                  <a:pt x="1494760" y="4591808"/>
                </a:moveTo>
                <a:lnTo>
                  <a:pt x="1494760" y="5563121"/>
                </a:lnTo>
                <a:lnTo>
                  <a:pt x="1747373" y="5563121"/>
                </a:lnTo>
                <a:lnTo>
                  <a:pt x="1747373" y="5158941"/>
                </a:lnTo>
                <a:lnTo>
                  <a:pt x="2111704" y="5158941"/>
                </a:lnTo>
                <a:lnTo>
                  <a:pt x="2111704" y="5563121"/>
                </a:lnTo>
                <a:lnTo>
                  <a:pt x="2364316" y="5563121"/>
                </a:lnTo>
                <a:lnTo>
                  <a:pt x="2364316" y="4591808"/>
                </a:lnTo>
                <a:lnTo>
                  <a:pt x="2111704" y="4591808"/>
                </a:lnTo>
                <a:lnTo>
                  <a:pt x="2111704" y="4966813"/>
                </a:lnTo>
                <a:lnTo>
                  <a:pt x="1747373" y="4966813"/>
                </a:lnTo>
                <a:lnTo>
                  <a:pt x="1747373" y="4591808"/>
                </a:lnTo>
                <a:close/>
                <a:moveTo>
                  <a:pt x="475585" y="4591808"/>
                </a:moveTo>
                <a:lnTo>
                  <a:pt x="475585" y="5563121"/>
                </a:lnTo>
                <a:lnTo>
                  <a:pt x="728197" y="5563121"/>
                </a:lnTo>
                <a:lnTo>
                  <a:pt x="728197" y="5141863"/>
                </a:lnTo>
                <a:lnTo>
                  <a:pt x="1056238" y="5563121"/>
                </a:lnTo>
                <a:lnTo>
                  <a:pt x="1382855" y="5563121"/>
                </a:lnTo>
                <a:lnTo>
                  <a:pt x="962309" y="5051492"/>
                </a:lnTo>
                <a:lnTo>
                  <a:pt x="1347276" y="4591808"/>
                </a:lnTo>
                <a:lnTo>
                  <a:pt x="1036314" y="4591808"/>
                </a:lnTo>
                <a:lnTo>
                  <a:pt x="728197" y="4992431"/>
                </a:lnTo>
                <a:lnTo>
                  <a:pt x="728197" y="4591808"/>
                </a:lnTo>
                <a:close/>
                <a:moveTo>
                  <a:pt x="10742074" y="4562633"/>
                </a:moveTo>
                <a:cubicBezTo>
                  <a:pt x="10571294" y="4562633"/>
                  <a:pt x="10435855" y="4619323"/>
                  <a:pt x="10335759" y="4732702"/>
                </a:cubicBezTo>
                <a:cubicBezTo>
                  <a:pt x="10295911" y="4777769"/>
                  <a:pt x="10264126" y="4831968"/>
                  <a:pt x="10240407" y="4895299"/>
                </a:cubicBezTo>
                <a:cubicBezTo>
                  <a:pt x="10216687" y="4958630"/>
                  <a:pt x="10204828" y="5020419"/>
                  <a:pt x="10204828" y="5080667"/>
                </a:cubicBezTo>
                <a:cubicBezTo>
                  <a:pt x="10204828" y="5212547"/>
                  <a:pt x="10248709" y="5328298"/>
                  <a:pt x="10336471" y="5427920"/>
                </a:cubicBezTo>
                <a:cubicBezTo>
                  <a:pt x="10436567" y="5541299"/>
                  <a:pt x="10571768" y="5597989"/>
                  <a:pt x="10742074" y="5597989"/>
                </a:cubicBezTo>
                <a:cubicBezTo>
                  <a:pt x="10912854" y="5597989"/>
                  <a:pt x="11048292" y="5541299"/>
                  <a:pt x="11148389" y="5427920"/>
                </a:cubicBezTo>
                <a:cubicBezTo>
                  <a:pt x="11236151" y="5328298"/>
                  <a:pt x="11280032" y="5212547"/>
                  <a:pt x="11280032" y="5080667"/>
                </a:cubicBezTo>
                <a:cubicBezTo>
                  <a:pt x="11280032" y="4948312"/>
                  <a:pt x="11236151" y="4832324"/>
                  <a:pt x="11148389" y="4732702"/>
                </a:cubicBezTo>
                <a:cubicBezTo>
                  <a:pt x="11048292" y="4619323"/>
                  <a:pt x="10912854" y="4562633"/>
                  <a:pt x="10742074" y="4562633"/>
                </a:cubicBezTo>
                <a:close/>
                <a:moveTo>
                  <a:pt x="3064925" y="4562633"/>
                </a:moveTo>
                <a:cubicBezTo>
                  <a:pt x="2894145" y="4562633"/>
                  <a:pt x="2758706" y="4619323"/>
                  <a:pt x="2658610" y="4732702"/>
                </a:cubicBezTo>
                <a:cubicBezTo>
                  <a:pt x="2618762" y="4777769"/>
                  <a:pt x="2586977" y="4831968"/>
                  <a:pt x="2563258" y="4895299"/>
                </a:cubicBezTo>
                <a:cubicBezTo>
                  <a:pt x="2539538" y="4958630"/>
                  <a:pt x="2527679" y="5020419"/>
                  <a:pt x="2527679" y="5080667"/>
                </a:cubicBezTo>
                <a:cubicBezTo>
                  <a:pt x="2527679" y="5212547"/>
                  <a:pt x="2571560" y="5328298"/>
                  <a:pt x="2659322" y="5427920"/>
                </a:cubicBezTo>
                <a:cubicBezTo>
                  <a:pt x="2759418" y="5541299"/>
                  <a:pt x="2894619" y="5597989"/>
                  <a:pt x="3064925" y="5597989"/>
                </a:cubicBezTo>
                <a:cubicBezTo>
                  <a:pt x="3235705" y="5597989"/>
                  <a:pt x="3371143" y="5541299"/>
                  <a:pt x="3471240" y="5427920"/>
                </a:cubicBezTo>
                <a:cubicBezTo>
                  <a:pt x="3559001" y="5328298"/>
                  <a:pt x="3602883" y="5212547"/>
                  <a:pt x="3602883" y="5080667"/>
                </a:cubicBezTo>
                <a:cubicBezTo>
                  <a:pt x="3602883" y="4948312"/>
                  <a:pt x="3559001" y="4832324"/>
                  <a:pt x="3471240" y="4732702"/>
                </a:cubicBezTo>
                <a:cubicBezTo>
                  <a:pt x="3371143" y="4619323"/>
                  <a:pt x="3235705" y="4562633"/>
                  <a:pt x="3064925" y="4562633"/>
                </a:cubicBezTo>
                <a:close/>
                <a:moveTo>
                  <a:pt x="14199212" y="4560499"/>
                </a:moveTo>
                <a:cubicBezTo>
                  <a:pt x="14027483" y="4560499"/>
                  <a:pt x="13893705" y="4615291"/>
                  <a:pt x="13797878" y="4724875"/>
                </a:cubicBezTo>
                <a:cubicBezTo>
                  <a:pt x="13713437" y="4821176"/>
                  <a:pt x="13671216" y="4940010"/>
                  <a:pt x="13671216" y="5081379"/>
                </a:cubicBezTo>
                <a:cubicBezTo>
                  <a:pt x="13671216" y="5208989"/>
                  <a:pt x="13707270" y="5318811"/>
                  <a:pt x="13779377" y="5410842"/>
                </a:cubicBezTo>
                <a:cubicBezTo>
                  <a:pt x="13874729" y="5532286"/>
                  <a:pt x="14011591" y="5593008"/>
                  <a:pt x="14189961" y="5593008"/>
                </a:cubicBezTo>
                <a:cubicBezTo>
                  <a:pt x="14299545" y="5593008"/>
                  <a:pt x="14394423" y="5566916"/>
                  <a:pt x="14474595" y="5514733"/>
                </a:cubicBezTo>
                <a:cubicBezTo>
                  <a:pt x="14557613" y="5460179"/>
                  <a:pt x="14617149" y="5382379"/>
                  <a:pt x="14653203" y="5281334"/>
                </a:cubicBezTo>
                <a:cubicBezTo>
                  <a:pt x="14676922" y="5214919"/>
                  <a:pt x="14688782" y="5129055"/>
                  <a:pt x="14688782" y="5023740"/>
                </a:cubicBezTo>
                <a:lnTo>
                  <a:pt x="14187826" y="5023740"/>
                </a:lnTo>
                <a:lnTo>
                  <a:pt x="14187826" y="5215868"/>
                </a:lnTo>
                <a:lnTo>
                  <a:pt x="14395609" y="5215868"/>
                </a:lnTo>
                <a:cubicBezTo>
                  <a:pt x="14387996" y="5264048"/>
                  <a:pt x="14371819" y="5300421"/>
                  <a:pt x="14347077" y="5324985"/>
                </a:cubicBezTo>
                <a:cubicBezTo>
                  <a:pt x="14309482" y="5362299"/>
                  <a:pt x="14258563" y="5380956"/>
                  <a:pt x="14194320" y="5380956"/>
                </a:cubicBezTo>
                <a:cubicBezTo>
                  <a:pt x="14121990" y="5380956"/>
                  <a:pt x="14064174" y="5358003"/>
                  <a:pt x="14020872" y="5312099"/>
                </a:cubicBezTo>
                <a:cubicBezTo>
                  <a:pt x="13962344" y="5250569"/>
                  <a:pt x="13933079" y="5173662"/>
                  <a:pt x="13933079" y="5081379"/>
                </a:cubicBezTo>
                <a:cubicBezTo>
                  <a:pt x="13933079" y="5036890"/>
                  <a:pt x="13941169" y="4993824"/>
                  <a:pt x="13957351" y="4952182"/>
                </a:cubicBezTo>
                <a:cubicBezTo>
                  <a:pt x="14000654" y="4839069"/>
                  <a:pt x="14077265" y="4782513"/>
                  <a:pt x="14187182" y="4782513"/>
                </a:cubicBezTo>
                <a:cubicBezTo>
                  <a:pt x="14240951" y="4782513"/>
                  <a:pt x="14287345" y="4798564"/>
                  <a:pt x="14326363" y="4830667"/>
                </a:cubicBezTo>
                <a:cubicBezTo>
                  <a:pt x="14353493" y="4853334"/>
                  <a:pt x="14377286" y="4887331"/>
                  <a:pt x="14397744" y="4932657"/>
                </a:cubicBezTo>
                <a:lnTo>
                  <a:pt x="14636836" y="4833747"/>
                </a:lnTo>
                <a:cubicBezTo>
                  <a:pt x="14596513" y="4752152"/>
                  <a:pt x="14547888" y="4690481"/>
                  <a:pt x="14490961" y="4648735"/>
                </a:cubicBezTo>
                <a:cubicBezTo>
                  <a:pt x="14411264" y="4589911"/>
                  <a:pt x="14314014" y="4560499"/>
                  <a:pt x="14199212" y="4560499"/>
                </a:cubicBezTo>
                <a:close/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  <a:gradFill flip="none" rotWithShape="1">
            <a:gsLst>
              <a:gs pos="0">
                <a:srgbClr val="14A1B1"/>
              </a:gs>
              <a:gs pos="74000">
                <a:srgbClr val="304B8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8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"/>
          <p:cNvGrpSpPr/>
          <p:nvPr/>
        </p:nvGrpSpPr>
        <p:grpSpPr>
          <a:xfrm>
            <a:off x="0" y="9563570"/>
            <a:ext cx="18288000" cy="744052"/>
            <a:chOff x="0" y="0"/>
            <a:chExt cx="25315333" cy="2330007"/>
          </a:xfrm>
          <a:solidFill>
            <a:srgbClr val="00477F"/>
          </a:solidFill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25315333" cy="233000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843844" y="491343"/>
              <a:ext cx="13763919" cy="168666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8F7F0"/>
                  </a:solidFill>
                  <a:latin typeface="Open Sans"/>
                  <a:ea typeface="Open Sans"/>
                  <a:cs typeface="Open Sans"/>
                  <a:sym typeface="Open Sans"/>
                </a:rPr>
                <a:t>ĐỀ TÀI TỐT NGHIỆP SINH VIÊN NĂM HỌC 2024-2025</a:t>
              </a:r>
              <a:endParaRPr b="1"/>
            </a:p>
          </p:txBody>
        </p:sp>
      </p:grpSp>
      <p:sp>
        <p:nvSpPr>
          <p:cNvPr id="104" name="Google Shape;104;p2"/>
          <p:cNvSpPr/>
          <p:nvPr/>
        </p:nvSpPr>
        <p:spPr>
          <a:xfrm>
            <a:off x="1028700" y="1948793"/>
            <a:ext cx="16192500" cy="114300"/>
          </a:xfrm>
          <a:prstGeom prst="rect">
            <a:avLst/>
          </a:prstGeom>
          <a:solidFill>
            <a:srgbClr val="0047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6830675" y="9692822"/>
            <a:ext cx="847725" cy="42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8F7F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34" name="Google Shape;135;p3">
            <a:extLst>
              <a:ext uri="{FF2B5EF4-FFF2-40B4-BE49-F238E27FC236}">
                <a16:creationId xmlns:a16="http://schemas.microsoft.com/office/drawing/2014/main" id="{FC8A295F-3240-4CA2-93A0-FF107B713972}"/>
              </a:ext>
            </a:extLst>
          </p:cNvPr>
          <p:cNvSpPr txBox="1"/>
          <p:nvPr/>
        </p:nvSpPr>
        <p:spPr>
          <a:xfrm>
            <a:off x="1028700" y="902064"/>
            <a:ext cx="12687299" cy="96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3159"/>
              </a:lnSpc>
            </a:pPr>
            <a:r>
              <a:rPr lang="en-US" sz="4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vi-VN" sz="4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Trích xuất đặc trưng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2668B1-561A-4946-9CF0-FA897DAB0D48}"/>
              </a:ext>
            </a:extLst>
          </p:cNvPr>
          <p:cNvSpPr/>
          <p:nvPr/>
        </p:nvSpPr>
        <p:spPr>
          <a:xfrm>
            <a:off x="1028700" y="2501677"/>
            <a:ext cx="13441279" cy="3555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5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2800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Đặc trưng thống kê:</a:t>
            </a:r>
          </a:p>
          <a:p>
            <a:pPr marL="457200" indent="-457200">
              <a:lnSpc>
                <a:spcPct val="135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IQR</a:t>
            </a:r>
            <a:r>
              <a:rPr lang="en-US" sz="2800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800" b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vi-VN" sz="2800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800" b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vi-VN" sz="2800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Peak-to-Peak, Skew, Kurtosis.</a:t>
            </a:r>
          </a:p>
          <a:p>
            <a:pPr>
              <a:lnSpc>
                <a:spcPct val="135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2800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Đặc trưng tần số:</a:t>
            </a:r>
          </a:p>
          <a:p>
            <a:pPr marL="457200" indent="-457200">
              <a:lnSpc>
                <a:spcPct val="135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vi-VN" sz="2800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800" b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Dominant Frequency</a:t>
            </a:r>
            <a:r>
              <a:rPr lang="vi-VN" sz="2800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800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ZC</a:t>
            </a:r>
            <a:r>
              <a:rPr lang="vi-VN" sz="2800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b="1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5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2800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Biến tín hiệu thành vector đặc trưng → input cho mô hình học máy.</a:t>
            </a:r>
            <a:endParaRPr lang="en-US" sz="2800" b="1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37EAC0-4B6E-4E7E-8FAB-CAAD881AFC62}"/>
              </a:ext>
            </a:extLst>
          </p:cNvPr>
          <p:cNvGrpSpPr/>
          <p:nvPr/>
        </p:nvGrpSpPr>
        <p:grpSpPr>
          <a:xfrm>
            <a:off x="11387579" y="593804"/>
            <a:ext cx="5866958" cy="958188"/>
            <a:chOff x="6266597" y="444822"/>
            <a:chExt cx="5866958" cy="958188"/>
          </a:xfrm>
        </p:grpSpPr>
        <p:pic>
          <p:nvPicPr>
            <p:cNvPr id="13" name="Picture 2" descr="Trường Đại học Công nghệ, Đại học Quốc gia Hà Nội – Wikipedia tiếng Việt">
              <a:extLst>
                <a:ext uri="{FF2B5EF4-FFF2-40B4-BE49-F238E27FC236}">
                  <a16:creationId xmlns:a16="http://schemas.microsoft.com/office/drawing/2014/main" id="{18DFE5D7-DF39-4CAC-9FDC-37AB19084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597" y="447666"/>
              <a:ext cx="955344" cy="955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5646DC-A4AB-4D76-9E46-A9F8435771A6}"/>
                </a:ext>
              </a:extLst>
            </p:cNvPr>
            <p:cNvSpPr txBox="1"/>
            <p:nvPr/>
          </p:nvSpPr>
          <p:spPr>
            <a:xfrm>
              <a:off x="6995614" y="444822"/>
              <a:ext cx="5137941" cy="91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TR</a:t>
              </a:r>
              <a:r>
                <a:rPr lang="vi-VN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Ư</a:t>
              </a: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ỜNG ĐẠI HỌC CÔNG NGHỆ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ĐẠI HỌC QUỐC GIA HÀ NỘI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latin typeface="#9Slide03 Montserrat Light" panose="00000400000000000000" pitchFamily="2" charset="0"/>
                </a:rPr>
                <a:t>VNU UNIVERSITY OF ENGINEERING &amp; 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7927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"/>
          <p:cNvGrpSpPr/>
          <p:nvPr/>
        </p:nvGrpSpPr>
        <p:grpSpPr>
          <a:xfrm>
            <a:off x="0" y="9563570"/>
            <a:ext cx="18288000" cy="744052"/>
            <a:chOff x="0" y="0"/>
            <a:chExt cx="25315333" cy="2330007"/>
          </a:xfrm>
          <a:solidFill>
            <a:srgbClr val="00477F"/>
          </a:solidFill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25315333" cy="233000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843844" y="491343"/>
              <a:ext cx="13763919" cy="168666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8F7F0"/>
                  </a:solidFill>
                  <a:latin typeface="Open Sans"/>
                  <a:ea typeface="Open Sans"/>
                  <a:cs typeface="Open Sans"/>
                  <a:sym typeface="Open Sans"/>
                </a:rPr>
                <a:t>ĐỀ TÀI TỐT NGHIỆP SINH VIÊN NĂM HỌC 2024-2025</a:t>
              </a:r>
              <a:endParaRPr b="1"/>
            </a:p>
          </p:txBody>
        </p:sp>
      </p:grpSp>
      <p:sp>
        <p:nvSpPr>
          <p:cNvPr id="104" name="Google Shape;104;p2"/>
          <p:cNvSpPr/>
          <p:nvPr/>
        </p:nvSpPr>
        <p:spPr>
          <a:xfrm>
            <a:off x="1028700" y="1948793"/>
            <a:ext cx="16192500" cy="114300"/>
          </a:xfrm>
          <a:prstGeom prst="rect">
            <a:avLst/>
          </a:prstGeom>
          <a:solidFill>
            <a:srgbClr val="0047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6830675" y="9692822"/>
            <a:ext cx="847725" cy="42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8F7F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34" name="Google Shape;135;p3">
            <a:extLst>
              <a:ext uri="{FF2B5EF4-FFF2-40B4-BE49-F238E27FC236}">
                <a16:creationId xmlns:a16="http://schemas.microsoft.com/office/drawing/2014/main" id="{FC8A295F-3240-4CA2-93A0-FF107B713972}"/>
              </a:ext>
            </a:extLst>
          </p:cNvPr>
          <p:cNvSpPr txBox="1"/>
          <p:nvPr/>
        </p:nvSpPr>
        <p:spPr>
          <a:xfrm>
            <a:off x="1028700" y="902064"/>
            <a:ext cx="12687299" cy="96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3159"/>
              </a:lnSpc>
            </a:pPr>
            <a:r>
              <a:rPr lang="en-US" sz="4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vi-VN" sz="4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Trích xuất đặc trưng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37EAC0-4B6E-4E7E-8FAB-CAAD881AFC62}"/>
              </a:ext>
            </a:extLst>
          </p:cNvPr>
          <p:cNvGrpSpPr/>
          <p:nvPr/>
        </p:nvGrpSpPr>
        <p:grpSpPr>
          <a:xfrm>
            <a:off x="11387579" y="593804"/>
            <a:ext cx="5866958" cy="958188"/>
            <a:chOff x="6266597" y="444822"/>
            <a:chExt cx="5866958" cy="958188"/>
          </a:xfrm>
        </p:grpSpPr>
        <p:pic>
          <p:nvPicPr>
            <p:cNvPr id="13" name="Picture 2" descr="Trường Đại học Công nghệ, Đại học Quốc gia Hà Nội – Wikipedia tiếng Việt">
              <a:extLst>
                <a:ext uri="{FF2B5EF4-FFF2-40B4-BE49-F238E27FC236}">
                  <a16:creationId xmlns:a16="http://schemas.microsoft.com/office/drawing/2014/main" id="{18DFE5D7-DF39-4CAC-9FDC-37AB19084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597" y="447666"/>
              <a:ext cx="955344" cy="955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5646DC-A4AB-4D76-9E46-A9F8435771A6}"/>
                </a:ext>
              </a:extLst>
            </p:cNvPr>
            <p:cNvSpPr txBox="1"/>
            <p:nvPr/>
          </p:nvSpPr>
          <p:spPr>
            <a:xfrm>
              <a:off x="6995614" y="444822"/>
              <a:ext cx="5137941" cy="91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TR</a:t>
              </a:r>
              <a:r>
                <a:rPr lang="vi-VN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Ư</a:t>
              </a: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ỜNG ĐẠI HỌC CÔNG NGHỆ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ĐẠI HỌC QUỐC GIA HÀ NỘI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latin typeface="#9Slide03 Montserrat Light" panose="00000400000000000000" pitchFamily="2" charset="0"/>
                </a:rPr>
                <a:t>VNU UNIVERSITY OF ENGINEERING &amp; TECHNOLOGY</a:t>
              </a:r>
            </a:p>
          </p:txBody>
        </p:sp>
      </p:grpSp>
      <p:pic>
        <p:nvPicPr>
          <p:cNvPr id="15" name="Picture 14" descr="C:\Users\Admin\AppData\Local\Microsoft\Windows\INetCache\Content.MSO\B873C770.tmp">
            <a:extLst>
              <a:ext uri="{FF2B5EF4-FFF2-40B4-BE49-F238E27FC236}">
                <a16:creationId xmlns:a16="http://schemas.microsoft.com/office/drawing/2014/main" id="{43FFA15A-7C38-4C33-8018-90689C77FC3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219996"/>
            <a:ext cx="12107858" cy="72253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8883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"/>
          <p:cNvGrpSpPr/>
          <p:nvPr/>
        </p:nvGrpSpPr>
        <p:grpSpPr>
          <a:xfrm>
            <a:off x="0" y="9563570"/>
            <a:ext cx="18288000" cy="744052"/>
            <a:chOff x="0" y="0"/>
            <a:chExt cx="25315333" cy="2330007"/>
          </a:xfrm>
          <a:solidFill>
            <a:srgbClr val="00477F"/>
          </a:solidFill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25315333" cy="233000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843844" y="491343"/>
              <a:ext cx="13763919" cy="168666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8F7F0"/>
                  </a:solidFill>
                  <a:latin typeface="Open Sans"/>
                  <a:ea typeface="Open Sans"/>
                  <a:cs typeface="Open Sans"/>
                  <a:sym typeface="Open Sans"/>
                </a:rPr>
                <a:t>ĐỀ TÀI TỐT NGHIỆP SINH VIÊN NĂM HỌC 2024-2025</a:t>
              </a:r>
              <a:endParaRPr b="1"/>
            </a:p>
          </p:txBody>
        </p:sp>
      </p:grpSp>
      <p:sp>
        <p:nvSpPr>
          <p:cNvPr id="104" name="Google Shape;104;p2"/>
          <p:cNvSpPr/>
          <p:nvPr/>
        </p:nvSpPr>
        <p:spPr>
          <a:xfrm>
            <a:off x="1028700" y="1948793"/>
            <a:ext cx="16192500" cy="114300"/>
          </a:xfrm>
          <a:prstGeom prst="rect">
            <a:avLst/>
          </a:prstGeom>
          <a:solidFill>
            <a:srgbClr val="0047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6830675" y="9692822"/>
            <a:ext cx="847725" cy="42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8F7F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34" name="Google Shape;135;p3">
            <a:extLst>
              <a:ext uri="{FF2B5EF4-FFF2-40B4-BE49-F238E27FC236}">
                <a16:creationId xmlns:a16="http://schemas.microsoft.com/office/drawing/2014/main" id="{FC8A295F-3240-4CA2-93A0-FF107B713972}"/>
              </a:ext>
            </a:extLst>
          </p:cNvPr>
          <p:cNvSpPr txBox="1"/>
          <p:nvPr/>
        </p:nvSpPr>
        <p:spPr>
          <a:xfrm>
            <a:off x="1028701" y="902064"/>
            <a:ext cx="5017258" cy="96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3159"/>
              </a:lnSpc>
            </a:pPr>
            <a:r>
              <a:rPr lang="en-US" sz="4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Phân chia dữ liệu</a:t>
            </a:r>
            <a:endParaRPr lang="vi-VN" sz="4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37EAC0-4B6E-4E7E-8FAB-CAAD881AFC62}"/>
              </a:ext>
            </a:extLst>
          </p:cNvPr>
          <p:cNvGrpSpPr/>
          <p:nvPr/>
        </p:nvGrpSpPr>
        <p:grpSpPr>
          <a:xfrm>
            <a:off x="11387579" y="593804"/>
            <a:ext cx="5866958" cy="958188"/>
            <a:chOff x="6266597" y="444822"/>
            <a:chExt cx="5866958" cy="958188"/>
          </a:xfrm>
        </p:grpSpPr>
        <p:pic>
          <p:nvPicPr>
            <p:cNvPr id="13" name="Picture 2" descr="Trường Đại học Công nghệ, Đại học Quốc gia Hà Nội – Wikipedia tiếng Việt">
              <a:extLst>
                <a:ext uri="{FF2B5EF4-FFF2-40B4-BE49-F238E27FC236}">
                  <a16:creationId xmlns:a16="http://schemas.microsoft.com/office/drawing/2014/main" id="{18DFE5D7-DF39-4CAC-9FDC-37AB19084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597" y="447666"/>
              <a:ext cx="955344" cy="955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5646DC-A4AB-4D76-9E46-A9F8435771A6}"/>
                </a:ext>
              </a:extLst>
            </p:cNvPr>
            <p:cNvSpPr txBox="1"/>
            <p:nvPr/>
          </p:nvSpPr>
          <p:spPr>
            <a:xfrm>
              <a:off x="6995614" y="444822"/>
              <a:ext cx="5137941" cy="91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TR</a:t>
              </a:r>
              <a:r>
                <a:rPr lang="vi-VN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Ư</a:t>
              </a: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ỜNG ĐẠI HỌC CÔNG NGHỆ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ĐẠI HỌC QUỐC GIA HÀ NỘI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latin typeface="#9Slide03 Montserrat Light" panose="00000400000000000000" pitchFamily="2" charset="0"/>
                </a:rPr>
                <a:t>VNU UNIVERSITY OF ENGINEERING &amp; TECHNOLOGY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AA1469A-B321-4C05-97C5-BA8AE219A2FF}"/>
              </a:ext>
            </a:extLst>
          </p:cNvPr>
          <p:cNvSpPr/>
          <p:nvPr/>
        </p:nvSpPr>
        <p:spPr>
          <a:xfrm>
            <a:off x="1028700" y="2827508"/>
            <a:ext cx="6900649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>
                <a:latin typeface="#9Slide03 Montserrat Bold" panose="00000800000000000000" pitchFamily="2" charset="0"/>
              </a:rPr>
              <a:t>Tập động đất là </a:t>
            </a:r>
            <a:r>
              <a:rPr lang="en-US" sz="2000">
                <a:solidFill>
                  <a:srgbClr val="FF0000"/>
                </a:solidFill>
                <a:latin typeface="#9Slide03 Montserrat Bold" panose="00000800000000000000" pitchFamily="2" charset="0"/>
              </a:rPr>
              <a:t>(87177, 33) </a:t>
            </a:r>
            <a:r>
              <a:rPr lang="en-US" sz="2000">
                <a:latin typeface="#9Slide03 Montserrat Bold" panose="00000800000000000000" pitchFamily="2" charset="0"/>
              </a:rPr>
              <a:t>và tập nhiễu là </a:t>
            </a:r>
            <a:r>
              <a:rPr lang="en-US" sz="2000">
                <a:solidFill>
                  <a:srgbClr val="FF0000"/>
                </a:solidFill>
                <a:latin typeface="#9Slide03 Montserrat Bold" panose="00000800000000000000" pitchFamily="2" charset="0"/>
              </a:rPr>
              <a:t>(9859, 33).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#9Slide03 Montserrat Bold" panose="00000800000000000000" pitchFamily="2" charset="0"/>
              </a:rPr>
              <a:t>Tỷ lệ: 80% train, 20% test.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#9Slide03 Montserrat Bold" panose="00000800000000000000" pitchFamily="2" charset="0"/>
              </a:rPr>
              <a:t>Kỹ thuật: K-Fold Cross-Validation (K=5).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1402D76-D520-4588-8690-071611E2086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920" y="2449837"/>
            <a:ext cx="8544755" cy="50075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9D1AE1-DA63-44C4-AE24-94967711A9DD}"/>
              </a:ext>
            </a:extLst>
          </p:cNvPr>
          <p:cNvSpPr/>
          <p:nvPr/>
        </p:nvSpPr>
        <p:spPr>
          <a:xfrm>
            <a:off x="11025666" y="7579568"/>
            <a:ext cx="3065263" cy="380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spcAft>
                <a:spcPts val="1000"/>
              </a:spcAft>
            </a:pPr>
            <a:r>
              <a:rPr lang="vi-VN" sz="1600" b="1" i="1">
                <a:solidFill>
                  <a:srgbClr val="44546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Hình 2.17</a:t>
            </a:r>
            <a:r>
              <a:rPr lang="en-US" sz="1600" b="1" i="1">
                <a:solidFill>
                  <a:srgbClr val="44546A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 Phương pháp K-folder</a:t>
            </a:r>
            <a:endParaRPr lang="en-US" sz="1050" i="1">
              <a:solidFill>
                <a:srgbClr val="44546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815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"/>
          <p:cNvGrpSpPr/>
          <p:nvPr/>
        </p:nvGrpSpPr>
        <p:grpSpPr>
          <a:xfrm>
            <a:off x="0" y="9563570"/>
            <a:ext cx="18288000" cy="744052"/>
            <a:chOff x="0" y="0"/>
            <a:chExt cx="25315333" cy="2330007"/>
          </a:xfrm>
          <a:solidFill>
            <a:srgbClr val="00477F"/>
          </a:solidFill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25315333" cy="233000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843844" y="491343"/>
              <a:ext cx="13763919" cy="168666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8F7F0"/>
                  </a:solidFill>
                  <a:latin typeface="Open Sans"/>
                  <a:ea typeface="Open Sans"/>
                  <a:cs typeface="Open Sans"/>
                  <a:sym typeface="Open Sans"/>
                </a:rPr>
                <a:t>ĐỀ TÀI TỐT NGHIỆP SINH VIÊN NĂM HỌC 2024-2025</a:t>
              </a:r>
              <a:endParaRPr b="1"/>
            </a:p>
          </p:txBody>
        </p:sp>
      </p:grpSp>
      <p:sp>
        <p:nvSpPr>
          <p:cNvPr id="104" name="Google Shape;104;p2"/>
          <p:cNvSpPr/>
          <p:nvPr/>
        </p:nvSpPr>
        <p:spPr>
          <a:xfrm>
            <a:off x="1028700" y="1948793"/>
            <a:ext cx="16192500" cy="114300"/>
          </a:xfrm>
          <a:prstGeom prst="rect">
            <a:avLst/>
          </a:prstGeom>
          <a:solidFill>
            <a:srgbClr val="0047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6830675" y="9692822"/>
            <a:ext cx="847725" cy="42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8F7F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34" name="Google Shape;135;p3">
            <a:extLst>
              <a:ext uri="{FF2B5EF4-FFF2-40B4-BE49-F238E27FC236}">
                <a16:creationId xmlns:a16="http://schemas.microsoft.com/office/drawing/2014/main" id="{FC8A295F-3240-4CA2-93A0-FF107B713972}"/>
              </a:ext>
            </a:extLst>
          </p:cNvPr>
          <p:cNvSpPr txBox="1"/>
          <p:nvPr/>
        </p:nvSpPr>
        <p:spPr>
          <a:xfrm>
            <a:off x="1028701" y="902064"/>
            <a:ext cx="8238130" cy="96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3159"/>
              </a:lnSpc>
            </a:pPr>
            <a:r>
              <a:rPr lang="en-US" sz="4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Áp dụng </a:t>
            </a:r>
            <a:r>
              <a:rPr lang="vi-VN" sz="4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mô hình học máy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6399E48-66B0-430D-902B-B578ECFE1AF3}"/>
              </a:ext>
            </a:extLst>
          </p:cNvPr>
          <p:cNvGrpSpPr/>
          <p:nvPr/>
        </p:nvGrpSpPr>
        <p:grpSpPr>
          <a:xfrm>
            <a:off x="11387579" y="593804"/>
            <a:ext cx="5866958" cy="958188"/>
            <a:chOff x="6266597" y="444822"/>
            <a:chExt cx="5866958" cy="958188"/>
          </a:xfrm>
        </p:grpSpPr>
        <p:pic>
          <p:nvPicPr>
            <p:cNvPr id="13" name="Picture 2" descr="Trường Đại học Công nghệ, Đại học Quốc gia Hà Nội – Wikipedia tiếng Việt">
              <a:extLst>
                <a:ext uri="{FF2B5EF4-FFF2-40B4-BE49-F238E27FC236}">
                  <a16:creationId xmlns:a16="http://schemas.microsoft.com/office/drawing/2014/main" id="{4A20FA1D-1AC5-4732-AC8E-4FE6C4381C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597" y="447666"/>
              <a:ext cx="955344" cy="955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CCD595-5137-4D14-81F5-2DDBEE4EFA91}"/>
                </a:ext>
              </a:extLst>
            </p:cNvPr>
            <p:cNvSpPr txBox="1"/>
            <p:nvPr/>
          </p:nvSpPr>
          <p:spPr>
            <a:xfrm>
              <a:off x="6995614" y="444822"/>
              <a:ext cx="5137941" cy="91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TR</a:t>
              </a:r>
              <a:r>
                <a:rPr lang="vi-VN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Ư</a:t>
              </a: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ỜNG ĐẠI HỌC CÔNG NGHỆ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ĐẠI HỌC QUỐC GIA HÀ NỘI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latin typeface="#9Slide03 Montserrat Light" panose="00000400000000000000" pitchFamily="2" charset="0"/>
                </a:rPr>
                <a:t>VNU UNIVERSITY OF ENGINEERING &amp; TECHNOLOGY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05E7BD4-749C-4828-9B8C-1F52151F1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444" y="2308926"/>
            <a:ext cx="9437111" cy="61704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8BE9A4-67C4-4585-AC50-BC76E013843B}"/>
              </a:ext>
            </a:extLst>
          </p:cNvPr>
          <p:cNvSpPr/>
          <p:nvPr/>
        </p:nvSpPr>
        <p:spPr>
          <a:xfrm>
            <a:off x="4907791" y="5847293"/>
            <a:ext cx="8434317" cy="4716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F77D5A-3372-44B8-A292-2B238980B4CB}"/>
              </a:ext>
            </a:extLst>
          </p:cNvPr>
          <p:cNvSpPr/>
          <p:nvPr/>
        </p:nvSpPr>
        <p:spPr>
          <a:xfrm>
            <a:off x="4907790" y="7742263"/>
            <a:ext cx="8434317" cy="4716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5E212D-40A0-4A0A-8872-BF0CB00D6296}"/>
              </a:ext>
            </a:extLst>
          </p:cNvPr>
          <p:cNvSpPr txBox="1"/>
          <p:nvPr/>
        </p:nvSpPr>
        <p:spPr>
          <a:xfrm>
            <a:off x="14335552" y="5240410"/>
            <a:ext cx="1992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#9Slide03 Montserrat Black" panose="00000A00000000000000" pitchFamily="2" charset="0"/>
              </a:rPr>
              <a:t>Machine Learning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5AF762-4ACE-4C9A-A69F-47B8E5392B57}"/>
              </a:ext>
            </a:extLst>
          </p:cNvPr>
          <p:cNvSpPr txBox="1"/>
          <p:nvPr/>
        </p:nvSpPr>
        <p:spPr>
          <a:xfrm>
            <a:off x="13980709" y="7840494"/>
            <a:ext cx="2702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#9Slide03 Montserrat Black" panose="00000A00000000000000" pitchFamily="2" charset="0"/>
              </a:rPr>
              <a:t>Deep Learning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2B6936-A9B5-46FD-A611-008E5D1E64FA}"/>
              </a:ext>
            </a:extLst>
          </p:cNvPr>
          <p:cNvCxnSpPr>
            <a:stCxn id="16" idx="3"/>
            <a:endCxn id="22" idx="1"/>
          </p:cNvCxnSpPr>
          <p:nvPr/>
        </p:nvCxnSpPr>
        <p:spPr>
          <a:xfrm>
            <a:off x="13342107" y="7978074"/>
            <a:ext cx="638602" cy="624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260791-B000-419F-9343-08C7002B5AF9}"/>
              </a:ext>
            </a:extLst>
          </p:cNvPr>
          <p:cNvCxnSpPr>
            <a:stCxn id="6" idx="3"/>
            <a:endCxn id="11" idx="1"/>
          </p:cNvCxnSpPr>
          <p:nvPr/>
        </p:nvCxnSpPr>
        <p:spPr>
          <a:xfrm flipV="1">
            <a:off x="13342108" y="5594353"/>
            <a:ext cx="993444" cy="4887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865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"/>
          <p:cNvGrpSpPr/>
          <p:nvPr/>
        </p:nvGrpSpPr>
        <p:grpSpPr>
          <a:xfrm>
            <a:off x="0" y="9563570"/>
            <a:ext cx="18288000" cy="744052"/>
            <a:chOff x="0" y="0"/>
            <a:chExt cx="25315333" cy="2330007"/>
          </a:xfrm>
          <a:solidFill>
            <a:srgbClr val="00477F"/>
          </a:solidFill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25315333" cy="233000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843844" y="491343"/>
              <a:ext cx="13763919" cy="168666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8F7F0"/>
                  </a:solidFill>
                  <a:latin typeface="Open Sans"/>
                  <a:ea typeface="Open Sans"/>
                  <a:cs typeface="Open Sans"/>
                  <a:sym typeface="Open Sans"/>
                </a:rPr>
                <a:t>ĐỀ TÀI TỐT NGHIỆP SINH VIÊN NĂM HỌC 2024-2025</a:t>
              </a:r>
              <a:endParaRPr b="1"/>
            </a:p>
          </p:txBody>
        </p:sp>
      </p:grpSp>
      <p:sp>
        <p:nvSpPr>
          <p:cNvPr id="104" name="Google Shape;104;p2"/>
          <p:cNvSpPr/>
          <p:nvPr/>
        </p:nvSpPr>
        <p:spPr>
          <a:xfrm>
            <a:off x="1028700" y="1948793"/>
            <a:ext cx="16192500" cy="114300"/>
          </a:xfrm>
          <a:prstGeom prst="rect">
            <a:avLst/>
          </a:prstGeom>
          <a:solidFill>
            <a:srgbClr val="0047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6830675" y="9692822"/>
            <a:ext cx="847725" cy="42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8F7F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34" name="Google Shape;135;p3">
            <a:extLst>
              <a:ext uri="{FF2B5EF4-FFF2-40B4-BE49-F238E27FC236}">
                <a16:creationId xmlns:a16="http://schemas.microsoft.com/office/drawing/2014/main" id="{FC8A295F-3240-4CA2-93A0-FF107B713972}"/>
              </a:ext>
            </a:extLst>
          </p:cNvPr>
          <p:cNvSpPr txBox="1"/>
          <p:nvPr/>
        </p:nvSpPr>
        <p:spPr>
          <a:xfrm>
            <a:off x="1028700" y="902064"/>
            <a:ext cx="12687299" cy="96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3159"/>
              </a:lnSpc>
            </a:pPr>
            <a:r>
              <a:rPr lang="en-US" sz="4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Kết quả nghiên cứu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58647E-E16E-4664-8D59-6630E32AC476}"/>
              </a:ext>
            </a:extLst>
          </p:cNvPr>
          <p:cNvSpPr/>
          <p:nvPr/>
        </p:nvSpPr>
        <p:spPr>
          <a:xfrm>
            <a:off x="1547769" y="7395448"/>
            <a:ext cx="5335477" cy="464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5000"/>
              </a:lnSpc>
              <a:spcBef>
                <a:spcPts val="600"/>
              </a:spcBef>
              <a:spcAft>
                <a:spcPts val="600"/>
              </a:spcAft>
              <a:buSzPts val="1000"/>
              <a:tabLst>
                <a:tab pos="457200" algn="l"/>
              </a:tabLst>
            </a:pPr>
            <a:r>
              <a:rPr lang="en-US" sz="2000" b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Mô hình Random Forest cho kết quả tốt nhất.</a:t>
            </a:r>
            <a:endParaRPr lang="en-US" sz="2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D22386-ED69-4D63-9ED4-B9E1E3562537}"/>
              </a:ext>
            </a:extLst>
          </p:cNvPr>
          <p:cNvGrpSpPr/>
          <p:nvPr/>
        </p:nvGrpSpPr>
        <p:grpSpPr>
          <a:xfrm>
            <a:off x="11387579" y="593804"/>
            <a:ext cx="5866958" cy="958188"/>
            <a:chOff x="6266597" y="444822"/>
            <a:chExt cx="5866958" cy="958188"/>
          </a:xfrm>
        </p:grpSpPr>
        <p:pic>
          <p:nvPicPr>
            <p:cNvPr id="13" name="Picture 2" descr="Trường Đại học Công nghệ, Đại học Quốc gia Hà Nội – Wikipedia tiếng Việt">
              <a:extLst>
                <a:ext uri="{FF2B5EF4-FFF2-40B4-BE49-F238E27FC236}">
                  <a16:creationId xmlns:a16="http://schemas.microsoft.com/office/drawing/2014/main" id="{28D5AED0-00A0-4EB4-BADC-FBD823118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597" y="447666"/>
              <a:ext cx="955344" cy="955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D2A9FE-3A27-4138-8E7F-5B7C7E74DCF7}"/>
                </a:ext>
              </a:extLst>
            </p:cNvPr>
            <p:cNvSpPr txBox="1"/>
            <p:nvPr/>
          </p:nvSpPr>
          <p:spPr>
            <a:xfrm>
              <a:off x="6995614" y="444822"/>
              <a:ext cx="5137941" cy="91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TR</a:t>
              </a:r>
              <a:r>
                <a:rPr lang="vi-VN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Ư</a:t>
              </a: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ỜNG ĐẠI HỌC CÔNG NGHỆ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ĐẠI HỌC QUỐC GIA HÀ NỘI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latin typeface="#9Slide03 Montserrat Light" panose="00000400000000000000" pitchFamily="2" charset="0"/>
                </a:rPr>
                <a:t>VNU UNIVERSITY OF ENGINEERING &amp; TECHNOLOGY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C817485-41FC-402F-B3C8-F92D7A120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769" y="2501677"/>
            <a:ext cx="6177319" cy="47368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EDF0FD-4EB3-4EED-9C9F-C42B5D1F5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9840" y="2590466"/>
            <a:ext cx="8020391" cy="44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65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"/>
          <p:cNvGrpSpPr/>
          <p:nvPr/>
        </p:nvGrpSpPr>
        <p:grpSpPr>
          <a:xfrm>
            <a:off x="0" y="9563570"/>
            <a:ext cx="18288000" cy="744052"/>
            <a:chOff x="0" y="0"/>
            <a:chExt cx="25315333" cy="2330007"/>
          </a:xfrm>
          <a:solidFill>
            <a:srgbClr val="00477F"/>
          </a:solidFill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25315333" cy="233000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843844" y="491343"/>
              <a:ext cx="13763919" cy="168666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8F7F0"/>
                  </a:solidFill>
                  <a:latin typeface="Open Sans"/>
                  <a:ea typeface="Open Sans"/>
                  <a:cs typeface="Open Sans"/>
                  <a:sym typeface="Open Sans"/>
                </a:rPr>
                <a:t>ĐỀ TÀI TỐT NGHIỆP SINH VIÊN NĂM HỌC 2024-2025</a:t>
              </a:r>
              <a:endParaRPr b="1"/>
            </a:p>
          </p:txBody>
        </p:sp>
      </p:grpSp>
      <p:sp>
        <p:nvSpPr>
          <p:cNvPr id="104" name="Google Shape;104;p2"/>
          <p:cNvSpPr/>
          <p:nvPr/>
        </p:nvSpPr>
        <p:spPr>
          <a:xfrm>
            <a:off x="1028700" y="1948793"/>
            <a:ext cx="16192500" cy="114300"/>
          </a:xfrm>
          <a:prstGeom prst="rect">
            <a:avLst/>
          </a:prstGeom>
          <a:solidFill>
            <a:srgbClr val="0047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6830675" y="9692822"/>
            <a:ext cx="847725" cy="42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8F7F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34" name="Google Shape;135;p3">
            <a:extLst>
              <a:ext uri="{FF2B5EF4-FFF2-40B4-BE49-F238E27FC236}">
                <a16:creationId xmlns:a16="http://schemas.microsoft.com/office/drawing/2014/main" id="{FC8A295F-3240-4CA2-93A0-FF107B713972}"/>
              </a:ext>
            </a:extLst>
          </p:cNvPr>
          <p:cNvSpPr txBox="1"/>
          <p:nvPr/>
        </p:nvSpPr>
        <p:spPr>
          <a:xfrm>
            <a:off x="1028701" y="902064"/>
            <a:ext cx="7405616" cy="96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3159"/>
              </a:lnSpc>
            </a:pPr>
            <a:r>
              <a:rPr lang="en-US" sz="4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Dự đoán độ lớn động đất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D22386-ED69-4D63-9ED4-B9E1E3562537}"/>
              </a:ext>
            </a:extLst>
          </p:cNvPr>
          <p:cNvGrpSpPr/>
          <p:nvPr/>
        </p:nvGrpSpPr>
        <p:grpSpPr>
          <a:xfrm>
            <a:off x="11387579" y="593804"/>
            <a:ext cx="5866958" cy="958188"/>
            <a:chOff x="6266597" y="444822"/>
            <a:chExt cx="5866958" cy="958188"/>
          </a:xfrm>
        </p:grpSpPr>
        <p:pic>
          <p:nvPicPr>
            <p:cNvPr id="13" name="Picture 2" descr="Trường Đại học Công nghệ, Đại học Quốc gia Hà Nội – Wikipedia tiếng Việt">
              <a:extLst>
                <a:ext uri="{FF2B5EF4-FFF2-40B4-BE49-F238E27FC236}">
                  <a16:creationId xmlns:a16="http://schemas.microsoft.com/office/drawing/2014/main" id="{28D5AED0-00A0-4EB4-BADC-FBD823118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597" y="447666"/>
              <a:ext cx="955344" cy="955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ED2A9FE-3A27-4138-8E7F-5B7C7E74DCF7}"/>
                </a:ext>
              </a:extLst>
            </p:cNvPr>
            <p:cNvSpPr txBox="1"/>
            <p:nvPr/>
          </p:nvSpPr>
          <p:spPr>
            <a:xfrm>
              <a:off x="6995614" y="444822"/>
              <a:ext cx="5137941" cy="91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TR</a:t>
              </a:r>
              <a:r>
                <a:rPr lang="vi-VN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Ư</a:t>
              </a: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ỜNG ĐẠI HỌC CÔNG NGHỆ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ĐẠI HỌC QUỐC GIA HÀ NỘI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latin typeface="#9Slide03 Montserrat Light" panose="00000400000000000000" pitchFamily="2" charset="0"/>
                </a:rPr>
                <a:t>VNU UNIVERSITY OF ENGINEERING &amp; TECHNOLOGY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B33CBA9-BD67-447A-891B-30505DED3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99" y="2603910"/>
            <a:ext cx="7724035" cy="2275039"/>
          </a:xfrm>
          <a:prstGeom prst="rect">
            <a:avLst/>
          </a:prstGeom>
        </p:spPr>
      </p:pic>
      <p:pic>
        <p:nvPicPr>
          <p:cNvPr id="15" name="Picture 14" descr="C:\Users\Admin\AppData\Local\Microsoft\Windows\INetCache\Content.MSO\A7FA88B4.tmp">
            <a:extLst>
              <a:ext uri="{FF2B5EF4-FFF2-40B4-BE49-F238E27FC236}">
                <a16:creationId xmlns:a16="http://schemas.microsoft.com/office/drawing/2014/main" id="{8C0BCA77-774D-4C11-A859-1AF6D8D81FF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892" y="2501677"/>
            <a:ext cx="7090783" cy="5716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C:\Users\Admin\AppData\Local\Microsoft\Windows\INetCache\Content.MSO\FE54E2.tmp">
            <a:extLst>
              <a:ext uri="{FF2B5EF4-FFF2-40B4-BE49-F238E27FC236}">
                <a16:creationId xmlns:a16="http://schemas.microsoft.com/office/drawing/2014/main" id="{80458BE5-6569-4514-ABA5-E0E10A9768E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99" y="5408051"/>
            <a:ext cx="7724035" cy="38178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1100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"/>
          <p:cNvGrpSpPr/>
          <p:nvPr/>
        </p:nvGrpSpPr>
        <p:grpSpPr>
          <a:xfrm>
            <a:off x="0" y="9563570"/>
            <a:ext cx="18288000" cy="744052"/>
            <a:chOff x="0" y="0"/>
            <a:chExt cx="25315333" cy="2330007"/>
          </a:xfrm>
          <a:solidFill>
            <a:srgbClr val="00477F"/>
          </a:solidFill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25315333" cy="233000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843844" y="491343"/>
              <a:ext cx="13763919" cy="168666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8F7F0"/>
                  </a:solidFill>
                  <a:latin typeface="Open Sans"/>
                  <a:ea typeface="Open Sans"/>
                  <a:cs typeface="Open Sans"/>
                  <a:sym typeface="Open Sans"/>
                </a:rPr>
                <a:t>ĐỀ TÀI TỐT NGHIỆP SINH VIÊN NĂM HỌC 2024-2025</a:t>
              </a:r>
              <a:endParaRPr b="1"/>
            </a:p>
          </p:txBody>
        </p:sp>
      </p:grpSp>
      <p:sp>
        <p:nvSpPr>
          <p:cNvPr id="104" name="Google Shape;104;p2"/>
          <p:cNvSpPr/>
          <p:nvPr/>
        </p:nvSpPr>
        <p:spPr>
          <a:xfrm>
            <a:off x="1028700" y="1948793"/>
            <a:ext cx="16192500" cy="114300"/>
          </a:xfrm>
          <a:prstGeom prst="rect">
            <a:avLst/>
          </a:prstGeom>
          <a:solidFill>
            <a:srgbClr val="0047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6830675" y="9692822"/>
            <a:ext cx="847725" cy="42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8F7F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34" name="Google Shape;135;p3">
            <a:extLst>
              <a:ext uri="{FF2B5EF4-FFF2-40B4-BE49-F238E27FC236}">
                <a16:creationId xmlns:a16="http://schemas.microsoft.com/office/drawing/2014/main" id="{FC8A295F-3240-4CA2-93A0-FF107B713972}"/>
              </a:ext>
            </a:extLst>
          </p:cNvPr>
          <p:cNvSpPr txBox="1"/>
          <p:nvPr/>
        </p:nvSpPr>
        <p:spPr>
          <a:xfrm>
            <a:off x="1028700" y="902064"/>
            <a:ext cx="12687299" cy="96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3159"/>
              </a:lnSpc>
            </a:pPr>
            <a:r>
              <a:rPr lang="en-US" sz="4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 </a:t>
            </a:r>
            <a:r>
              <a:rPr lang="vi-VN" sz="4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Giao diện người dùng</a:t>
            </a:r>
            <a:endParaRPr lang="en-US" sz="4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4A126F-6C9D-4944-A89E-D6A366D5ED8D}"/>
              </a:ext>
            </a:extLst>
          </p:cNvPr>
          <p:cNvSpPr/>
          <p:nvPr/>
        </p:nvSpPr>
        <p:spPr>
          <a:xfrm>
            <a:off x="809527" y="2517664"/>
            <a:ext cx="6200633" cy="3339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35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Sử dụng PyQt5 để tạo giao diện nhập dữ liệu.</a:t>
            </a:r>
            <a:endParaRPr lang="en-US" sz="24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35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 phép người dung Upload file, hiển thị biểu đồ, kết quả phân loại hiển thị kết quả EQ/Noise.</a:t>
            </a:r>
            <a:endParaRPr lang="en-US" sz="240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35000"/>
              </a:lnSpc>
              <a:spcBef>
                <a:spcPts val="60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Demo chức năng phân loại dữ liệu theo mô hình huấn luyện.</a:t>
            </a:r>
            <a:endParaRPr lang="en-US" sz="2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5BF1DC-9584-4453-9828-FC215DD79FEB}"/>
              </a:ext>
            </a:extLst>
          </p:cNvPr>
          <p:cNvGrpSpPr/>
          <p:nvPr/>
        </p:nvGrpSpPr>
        <p:grpSpPr>
          <a:xfrm>
            <a:off x="11387579" y="593804"/>
            <a:ext cx="5866958" cy="958188"/>
            <a:chOff x="6266597" y="444822"/>
            <a:chExt cx="5866958" cy="958188"/>
          </a:xfrm>
        </p:grpSpPr>
        <p:pic>
          <p:nvPicPr>
            <p:cNvPr id="14" name="Picture 2" descr="Trường Đại học Công nghệ, Đại học Quốc gia Hà Nội – Wikipedia tiếng Việt">
              <a:extLst>
                <a:ext uri="{FF2B5EF4-FFF2-40B4-BE49-F238E27FC236}">
                  <a16:creationId xmlns:a16="http://schemas.microsoft.com/office/drawing/2014/main" id="{0BCE81B2-0896-4921-9BDD-6BEA8A1672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597" y="447666"/>
              <a:ext cx="955344" cy="955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B3DBCE-73ED-4621-BE1B-6CCB17824DC0}"/>
                </a:ext>
              </a:extLst>
            </p:cNvPr>
            <p:cNvSpPr txBox="1"/>
            <p:nvPr/>
          </p:nvSpPr>
          <p:spPr>
            <a:xfrm>
              <a:off x="6995614" y="444822"/>
              <a:ext cx="5137941" cy="91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TR</a:t>
              </a:r>
              <a:r>
                <a:rPr lang="vi-VN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Ư</a:t>
              </a: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ỜNG ĐẠI HỌC CÔNG NGHỆ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ĐẠI HỌC QUỐC GIA HÀ NỘI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latin typeface="#9Slide03 Montserrat Light" panose="00000400000000000000" pitchFamily="2" charset="0"/>
                </a:rPr>
                <a:t>VNU UNIVERSITY OF ENGINEERING &amp; TECHNOLOGY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355E8D7-FD23-4DE6-9FB1-3EEA3CB7FBB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90079" y="2517664"/>
            <a:ext cx="9964458" cy="602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54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"/>
          <p:cNvGrpSpPr/>
          <p:nvPr/>
        </p:nvGrpSpPr>
        <p:grpSpPr>
          <a:xfrm>
            <a:off x="0" y="9563570"/>
            <a:ext cx="18288000" cy="744052"/>
            <a:chOff x="0" y="0"/>
            <a:chExt cx="25315333" cy="2330007"/>
          </a:xfrm>
          <a:solidFill>
            <a:srgbClr val="00477F"/>
          </a:solidFill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25315333" cy="233000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843844" y="491343"/>
              <a:ext cx="13763919" cy="168666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8F7F0"/>
                  </a:solidFill>
                  <a:latin typeface="Open Sans"/>
                  <a:ea typeface="Open Sans"/>
                  <a:cs typeface="Open Sans"/>
                  <a:sym typeface="Open Sans"/>
                </a:rPr>
                <a:t>ĐỀ TÀI TỐT NGHIỆP SINH VIÊN NĂM HỌC 2024-2025</a:t>
              </a:r>
              <a:endParaRPr b="1"/>
            </a:p>
          </p:txBody>
        </p:sp>
      </p:grpSp>
      <p:sp>
        <p:nvSpPr>
          <p:cNvPr id="104" name="Google Shape;104;p2"/>
          <p:cNvSpPr/>
          <p:nvPr/>
        </p:nvSpPr>
        <p:spPr>
          <a:xfrm>
            <a:off x="1028700" y="1948793"/>
            <a:ext cx="16192500" cy="114300"/>
          </a:xfrm>
          <a:prstGeom prst="rect">
            <a:avLst/>
          </a:prstGeom>
          <a:solidFill>
            <a:srgbClr val="0047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6830675" y="9692822"/>
            <a:ext cx="847725" cy="42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8F7F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34" name="Google Shape;135;p3">
            <a:extLst>
              <a:ext uri="{FF2B5EF4-FFF2-40B4-BE49-F238E27FC236}">
                <a16:creationId xmlns:a16="http://schemas.microsoft.com/office/drawing/2014/main" id="{FC8A295F-3240-4CA2-93A0-FF107B713972}"/>
              </a:ext>
            </a:extLst>
          </p:cNvPr>
          <p:cNvSpPr txBox="1"/>
          <p:nvPr/>
        </p:nvSpPr>
        <p:spPr>
          <a:xfrm>
            <a:off x="1028700" y="902064"/>
            <a:ext cx="3707073" cy="96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3159"/>
              </a:lnSpc>
            </a:pPr>
            <a:r>
              <a:rPr lang="en-US" sz="4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6.1 Kết luận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DF15A6-6FB1-4287-AAC1-1F30C9BEDD3F}"/>
              </a:ext>
            </a:extLst>
          </p:cNvPr>
          <p:cNvGrpSpPr/>
          <p:nvPr/>
        </p:nvGrpSpPr>
        <p:grpSpPr>
          <a:xfrm>
            <a:off x="11387579" y="593804"/>
            <a:ext cx="5866958" cy="958188"/>
            <a:chOff x="6266597" y="444822"/>
            <a:chExt cx="5866958" cy="958188"/>
          </a:xfrm>
        </p:grpSpPr>
        <p:pic>
          <p:nvPicPr>
            <p:cNvPr id="14" name="Picture 2" descr="Trường Đại học Công nghệ, Đại học Quốc gia Hà Nội – Wikipedia tiếng Việt">
              <a:extLst>
                <a:ext uri="{FF2B5EF4-FFF2-40B4-BE49-F238E27FC236}">
                  <a16:creationId xmlns:a16="http://schemas.microsoft.com/office/drawing/2014/main" id="{ABAA0B49-52C0-433A-8E85-CB412689D9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597" y="447666"/>
              <a:ext cx="955344" cy="955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1B7913-087C-4BF6-855C-DCEEE1FD9DA4}"/>
                </a:ext>
              </a:extLst>
            </p:cNvPr>
            <p:cNvSpPr txBox="1"/>
            <p:nvPr/>
          </p:nvSpPr>
          <p:spPr>
            <a:xfrm>
              <a:off x="6995614" y="444822"/>
              <a:ext cx="5137941" cy="91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TR</a:t>
              </a:r>
              <a:r>
                <a:rPr lang="vi-VN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Ư</a:t>
              </a: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ỜNG ĐẠI HỌC CÔNG NGHỆ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ĐẠI HỌC QUỐC GIA HÀ NỘI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latin typeface="#9Slide03 Montserrat Light" panose="00000400000000000000" pitchFamily="2" charset="0"/>
                </a:rPr>
                <a:t>VNU UNIVERSITY OF ENGINEERING &amp; TECHNOLOGY</a:t>
              </a:r>
            </a:p>
          </p:txBody>
        </p:sp>
      </p:grpSp>
      <p:sp>
        <p:nvSpPr>
          <p:cNvPr id="11" name="Rectangle 1">
            <a:extLst>
              <a:ext uri="{FF2B5EF4-FFF2-40B4-BE49-F238E27FC236}">
                <a16:creationId xmlns:a16="http://schemas.microsoft.com/office/drawing/2014/main" id="{1159A65C-F2DD-4AD5-B759-E6BDECD9D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8825" y="4204661"/>
            <a:ext cx="13106399" cy="3859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04704" rIns="0" bIns="30470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spcAft>
                <a:spcPts val="600"/>
              </a:spcAft>
              <a:buClrTx/>
            </a:pPr>
            <a:r>
              <a:rPr lang="en-US" altLang="en-US" sz="2800" b="1">
                <a:solidFill>
                  <a:srgbClr val="404040"/>
                </a:solidFill>
                <a:latin typeface="+mn-lt"/>
              </a:rPr>
              <a:t>Đề xuất:</a:t>
            </a:r>
          </a:p>
          <a:p>
            <a:pPr marL="457200" lvl="0" indent="-457200">
              <a:lnSpc>
                <a:spcPct val="15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404040"/>
                </a:solidFill>
                <a:latin typeface="+mn-lt"/>
              </a:rPr>
              <a:t>Tích hợp IoT, mở rộng dữ liệu đa quốc gia.</a:t>
            </a:r>
          </a:p>
          <a:p>
            <a:pPr marL="457200" lvl="0" indent="-457200">
              <a:lnSpc>
                <a:spcPct val="15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800">
                <a:solidFill>
                  <a:srgbClr val="404040"/>
                </a:solidFill>
                <a:latin typeface="+mn-lt"/>
              </a:rPr>
              <a:t>Phát triển hệ thống real-time.</a:t>
            </a: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vi-VN" sz="2800">
                <a:latin typeface="+mn-lt"/>
              </a:rPr>
              <a:t>Chưa xác định tâm chấn hay cường độ.</a:t>
            </a:r>
            <a:endParaRPr lang="en-US" sz="2800">
              <a:latin typeface="+mn-lt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800">
                <a:latin typeface="+mn-lt"/>
              </a:rPr>
              <a:t>Ứng dụng deep learning (CNN, LSTM)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2355916E-AB2B-4C8B-8C96-F9656EA6F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8825" y="2075745"/>
            <a:ext cx="13106399" cy="24129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04704" rIns="0" bIns="304704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spcAft>
                <a:spcPts val="600"/>
              </a:spcAft>
              <a:buClrTx/>
            </a:pPr>
            <a:r>
              <a:rPr lang="en-US" altLang="en-US" sz="2800" b="1">
                <a:latin typeface="+mn-lt"/>
              </a:rPr>
              <a:t>Thành công:</a:t>
            </a:r>
            <a:endParaRPr lang="en-US" altLang="en-US" sz="2800">
              <a:latin typeface="+mn-lt"/>
            </a:endParaRPr>
          </a:p>
          <a:p>
            <a:pPr marL="457200" lvl="0" indent="-457200">
              <a:lnSpc>
                <a:spcPct val="15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800">
                <a:latin typeface="+mn-lt"/>
              </a:rPr>
              <a:t>Random Forest đạt độ chính xác 99.67%.</a:t>
            </a:r>
          </a:p>
          <a:p>
            <a:pPr marL="457200" lvl="0" indent="-457200">
              <a:lnSpc>
                <a:spcPct val="15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altLang="en-US" sz="2800">
                <a:latin typeface="+mn-lt"/>
              </a:rPr>
              <a:t>Giải pháp tiềm năng cho cảnh báo sớm.</a:t>
            </a:r>
          </a:p>
        </p:txBody>
      </p:sp>
    </p:spTree>
    <p:extLst>
      <p:ext uri="{BB962C8B-B14F-4D97-AF65-F5344CB8AC3E}">
        <p14:creationId xmlns:p14="http://schemas.microsoft.com/office/powerpoint/2010/main" val="2978695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"/>
          <p:cNvSpPr txBox="1"/>
          <p:nvPr/>
        </p:nvSpPr>
        <p:spPr>
          <a:xfrm>
            <a:off x="3578307" y="9518458"/>
            <a:ext cx="13680993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8F7F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302" name="Google Shape;302;p14"/>
          <p:cNvSpPr txBox="1"/>
          <p:nvPr/>
        </p:nvSpPr>
        <p:spPr>
          <a:xfrm>
            <a:off x="2746820" y="5960075"/>
            <a:ext cx="352346" cy="512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96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p14"/>
          <p:cNvSpPr/>
          <p:nvPr/>
        </p:nvSpPr>
        <p:spPr>
          <a:xfrm>
            <a:off x="0" y="9568707"/>
            <a:ext cx="18288000" cy="744052"/>
          </a:xfrm>
          <a:prstGeom prst="rect">
            <a:avLst/>
          </a:prstGeom>
          <a:solidFill>
            <a:srgbClr val="0047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14"/>
          <p:cNvSpPr/>
          <p:nvPr/>
        </p:nvSpPr>
        <p:spPr>
          <a:xfrm>
            <a:off x="0" y="1847490"/>
            <a:ext cx="18135600" cy="45719"/>
          </a:xfrm>
          <a:prstGeom prst="rect">
            <a:avLst/>
          </a:prstGeom>
          <a:solidFill>
            <a:srgbClr val="0047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14"/>
          <p:cNvSpPr txBox="1"/>
          <p:nvPr/>
        </p:nvSpPr>
        <p:spPr>
          <a:xfrm>
            <a:off x="5914406" y="9671429"/>
            <a:ext cx="6459189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75000"/>
              </a:lnSpc>
            </a:pPr>
            <a:r>
              <a:rPr lang="en-US" sz="2000" b="1">
                <a:solidFill>
                  <a:srgbClr val="F8F7F0"/>
                </a:solidFill>
                <a:latin typeface="Open Sans"/>
                <a:ea typeface="Open Sans"/>
                <a:cs typeface="Open Sans"/>
                <a:sym typeface="Open Sans"/>
              </a:rPr>
              <a:t>ĐỀ TÀI TỐT NGHIỆP SINH VIÊN NĂM HỌC 2024-2025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A0F93D-458F-491D-8136-22A79E0F1D89}"/>
              </a:ext>
            </a:extLst>
          </p:cNvPr>
          <p:cNvSpPr txBox="1"/>
          <p:nvPr/>
        </p:nvSpPr>
        <p:spPr>
          <a:xfrm>
            <a:off x="2238103" y="4251384"/>
            <a:ext cx="1381179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rgbClr val="00477F"/>
                </a:solidFill>
                <a:latin typeface="UTM Colossalis" panose="02040603050506020204" pitchFamily="18" charset="0"/>
              </a:rPr>
              <a:t>CẢM ƠN QUÝ THẦY CÔ VÀ CÁC BẠN</a:t>
            </a:r>
          </a:p>
          <a:p>
            <a:pPr algn="ctr"/>
            <a:r>
              <a:rPr lang="en-US" sz="6600" dirty="0">
                <a:solidFill>
                  <a:srgbClr val="00477F"/>
                </a:solidFill>
                <a:latin typeface="UTM Colossalis" panose="02040603050506020204" pitchFamily="18" charset="0"/>
              </a:rPr>
              <a:t>ĐÃ CHÚ Ý LẮNG NGHE!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DEB9AB-3B26-4B9D-B54C-3105AD467367}"/>
              </a:ext>
            </a:extLst>
          </p:cNvPr>
          <p:cNvGrpSpPr/>
          <p:nvPr/>
        </p:nvGrpSpPr>
        <p:grpSpPr>
          <a:xfrm>
            <a:off x="6134321" y="517276"/>
            <a:ext cx="5866958" cy="958188"/>
            <a:chOff x="6266597" y="444822"/>
            <a:chExt cx="5866958" cy="958188"/>
          </a:xfrm>
        </p:grpSpPr>
        <p:pic>
          <p:nvPicPr>
            <p:cNvPr id="19" name="Picture 2" descr="Trường Đại học Công nghệ, Đại học Quốc gia Hà Nội – Wikipedia tiếng Việt">
              <a:extLst>
                <a:ext uri="{FF2B5EF4-FFF2-40B4-BE49-F238E27FC236}">
                  <a16:creationId xmlns:a16="http://schemas.microsoft.com/office/drawing/2014/main" id="{F609DEF5-8AC7-438B-A3AB-51557B8514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597" y="447666"/>
              <a:ext cx="955344" cy="955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945728-FE44-4A82-B1CD-59189131D61D}"/>
                </a:ext>
              </a:extLst>
            </p:cNvPr>
            <p:cNvSpPr txBox="1"/>
            <p:nvPr/>
          </p:nvSpPr>
          <p:spPr>
            <a:xfrm>
              <a:off x="6995614" y="444822"/>
              <a:ext cx="5137941" cy="91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TR</a:t>
              </a:r>
              <a:r>
                <a:rPr lang="vi-VN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Ư</a:t>
              </a: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ỜNG ĐẠI HỌC CÔNG NGHỆ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ĐẠI HỌC QUỐC GIA HÀ NỘI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latin typeface="#9Slide03 Montserrat Light" panose="00000400000000000000" pitchFamily="2" charset="0"/>
                </a:rPr>
                <a:t>VNU UNIVERSITY OF ENGINEERING &amp; TECHNOLOGY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7E5EC9-B069-4E2E-A799-F8BED2A8D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8275541" cy="10287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A5569C-261D-406D-8020-B551243CFF15}"/>
              </a:ext>
            </a:extLst>
          </p:cNvPr>
          <p:cNvSpPr/>
          <p:nvPr/>
        </p:nvSpPr>
        <p:spPr>
          <a:xfrm>
            <a:off x="0" y="0"/>
            <a:ext cx="18448806" cy="10287000"/>
          </a:xfrm>
          <a:prstGeom prst="rect">
            <a:avLst/>
          </a:prstGeom>
          <a:solidFill>
            <a:schemeClr val="bg1">
              <a:lumMod val="95000"/>
              <a:alpha val="64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Google Shape;89;p1"/>
          <p:cNvSpPr txBox="1"/>
          <p:nvPr/>
        </p:nvSpPr>
        <p:spPr>
          <a:xfrm>
            <a:off x="-1" y="3529090"/>
            <a:ext cx="1827554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tx1"/>
                </a:solidFill>
                <a:latin typeface="#9Slide03 Montserrat ExtraBold" panose="00000900000000000000" pitchFamily="2" charset="0"/>
                <a:sym typeface="Arial"/>
              </a:rPr>
              <a:t>KHÓA </a:t>
            </a:r>
            <a:r>
              <a:rPr lang="en-US" sz="4800" b="1" i="0" u="none" strike="noStrike" cap="none" dirty="0">
                <a:solidFill>
                  <a:schemeClr val="tx1"/>
                </a:solidFill>
                <a:latin typeface="#9Slide03 Montserrat ExtraBold" panose="00000900000000000000" pitchFamily="2" charset="0"/>
                <a:sym typeface="Arial"/>
              </a:rPr>
              <a:t>LUẬN TỐT NGHIỆP</a:t>
            </a:r>
            <a:endParaRPr sz="4800" dirty="0">
              <a:solidFill>
                <a:schemeClr val="tx1"/>
              </a:solidFill>
              <a:latin typeface="#9Slide03 Montserrat ExtraBold" panose="00000900000000000000" pitchFamily="2" charset="0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185724" y="194339"/>
            <a:ext cx="18275541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bg2"/>
                </a:solidFill>
                <a:latin typeface="#9Slide03 Montserrat ExtraBold" panose="00000900000000000000" pitchFamily="2" charset="0"/>
                <a:sym typeface="Arial"/>
              </a:rPr>
              <a:t>TRƯỜNG ĐẠI HỌC CÔNG NGHỆ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bg2"/>
                </a:solidFill>
                <a:latin typeface="#9Slide03 Montserrat ExtraBold" panose="00000900000000000000" pitchFamily="2" charset="0"/>
                <a:sym typeface="Arial"/>
              </a:rPr>
              <a:t>KHOA C</a:t>
            </a:r>
            <a:r>
              <a:rPr lang="vi-VN" sz="4000" b="1">
                <a:solidFill>
                  <a:schemeClr val="bg2"/>
                </a:solidFill>
                <a:latin typeface="#9Slide03 Montserrat ExtraBold" panose="00000900000000000000" pitchFamily="2" charset="0"/>
                <a:sym typeface="Arial"/>
              </a:rPr>
              <a:t>Ơ</a:t>
            </a:r>
            <a:r>
              <a:rPr lang="en-US" sz="4000" b="1">
                <a:solidFill>
                  <a:schemeClr val="bg2"/>
                </a:solidFill>
                <a:latin typeface="#9Slide03 Montserrat ExtraBold" panose="00000900000000000000" pitchFamily="2" charset="0"/>
                <a:sym typeface="Arial"/>
              </a:rPr>
              <a:t> HỌC VÀ T</a:t>
            </a:r>
            <a:r>
              <a:rPr lang="en-US" sz="4000" b="1">
                <a:solidFill>
                  <a:schemeClr val="bg2"/>
                </a:solidFill>
                <a:latin typeface="#9Slide03 Montserrat ExtraBold" panose="00000900000000000000" pitchFamily="2" charset="0"/>
              </a:rPr>
              <a:t>Ự ĐỘNG HOÁ</a:t>
            </a:r>
            <a:endParaRPr lang="en-US" sz="4000" b="1">
              <a:solidFill>
                <a:schemeClr val="bg2"/>
              </a:solidFill>
              <a:latin typeface="#9Slide03 Montserrat ExtraBold" panose="00000900000000000000" pitchFamily="2" charset="0"/>
              <a:sym typeface="Arial"/>
            </a:endParaRPr>
          </a:p>
        </p:txBody>
      </p:sp>
      <p:pic>
        <p:nvPicPr>
          <p:cNvPr id="10" name="Picture 2" descr="Trường Đại học Công nghệ, Đại học Quốc gia Hà Nội – Wikipedia tiếng Việt">
            <a:extLst>
              <a:ext uri="{FF2B5EF4-FFF2-40B4-BE49-F238E27FC236}">
                <a16:creationId xmlns:a16="http://schemas.microsoft.com/office/drawing/2014/main" id="{A0E513B7-BEBA-4001-B961-7BBDA5F5B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00" y="64717"/>
            <a:ext cx="1490351" cy="149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433082-F904-4283-8DE2-EFF03B8FF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3604" y="66250"/>
            <a:ext cx="2098524" cy="1488818"/>
          </a:xfrm>
          <a:prstGeom prst="rect">
            <a:avLst/>
          </a:prstGeom>
        </p:spPr>
      </p:pic>
      <p:sp>
        <p:nvSpPr>
          <p:cNvPr id="11" name="Google Shape;91;p1">
            <a:extLst>
              <a:ext uri="{FF2B5EF4-FFF2-40B4-BE49-F238E27FC236}">
                <a16:creationId xmlns:a16="http://schemas.microsoft.com/office/drawing/2014/main" id="{47740A01-101C-47A1-ABB4-8B108D9D4665}"/>
              </a:ext>
            </a:extLst>
          </p:cNvPr>
          <p:cNvSpPr txBox="1"/>
          <p:nvPr/>
        </p:nvSpPr>
        <p:spPr>
          <a:xfrm>
            <a:off x="1162144" y="4705144"/>
            <a:ext cx="16322700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vi-VN" sz="4400" b="1">
                <a:solidFill>
                  <a:srgbClr val="00477F"/>
                </a:solidFill>
                <a:latin typeface="Montserrat Black" panose="00000A00000000000000" pitchFamily="2" charset="0"/>
                <a:ea typeface="Open Sans"/>
                <a:cs typeface="Open Sans"/>
                <a:sym typeface="Open Sans"/>
              </a:rPr>
              <a:t>NGHIÊN CỨU BÀI TOÁN PHÁT HIỆN ĐỘNG ĐẤT SỬ DỤNG DỮ LIỆU CẢM BIẾN GIA TỐC</a:t>
            </a:r>
            <a:endParaRPr lang="vi-VN" sz="6200" b="1">
              <a:solidFill>
                <a:srgbClr val="00477F"/>
              </a:solidFill>
              <a:latin typeface="Montserrat Black" panose="00000A00000000000000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64817A4-AA36-4D09-95F6-07EF74A8585B}"/>
              </a:ext>
            </a:extLst>
          </p:cNvPr>
          <p:cNvSpPr/>
          <p:nvPr/>
        </p:nvSpPr>
        <p:spPr>
          <a:xfrm>
            <a:off x="6361827" y="6867385"/>
            <a:ext cx="5564347" cy="712416"/>
          </a:xfrm>
          <a:prstGeom prst="roundRect">
            <a:avLst>
              <a:gd name="adj" fmla="val 50000"/>
            </a:avLst>
          </a:prstGeom>
          <a:solidFill>
            <a:srgbClr val="003B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latin typeface="#9Slide03 Montserrat Bold" panose="00000800000000000000" pitchFamily="2" charset="0"/>
              </a:rPr>
              <a:t>GIẢNG VIÊN H</a:t>
            </a:r>
            <a:r>
              <a:rPr lang="vi-VN" sz="1600" b="1">
                <a:latin typeface="#9Slide03 Montserrat Bold" panose="00000800000000000000" pitchFamily="2" charset="0"/>
              </a:rPr>
              <a:t>Ư</a:t>
            </a:r>
            <a:r>
              <a:rPr lang="en-US" sz="1600" b="1">
                <a:latin typeface="#9Slide03 Montserrat Bold" panose="00000800000000000000" pitchFamily="2" charset="0"/>
              </a:rPr>
              <a:t>ỚNG DẪN: TS. HOÀNG VĂN MẠNH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C204850-A222-452C-8DBF-C25528E18857}"/>
              </a:ext>
            </a:extLst>
          </p:cNvPr>
          <p:cNvSpPr/>
          <p:nvPr/>
        </p:nvSpPr>
        <p:spPr>
          <a:xfrm>
            <a:off x="3234519" y="8017191"/>
            <a:ext cx="4885064" cy="712416"/>
          </a:xfrm>
          <a:prstGeom prst="roundRect">
            <a:avLst>
              <a:gd name="adj" fmla="val 50000"/>
            </a:avLst>
          </a:prstGeom>
          <a:solidFill>
            <a:srgbClr val="17A5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#9Slide03 Montserrat Bold" panose="00000800000000000000" pitchFamily="2" charset="0"/>
              </a:rPr>
              <a:t>SINH VIÊN THỰC HIỆN: NGUYỄN NGỌC THÁI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D3C70CB-B94A-4D5B-AF5C-8FDA0003454A}"/>
              </a:ext>
            </a:extLst>
          </p:cNvPr>
          <p:cNvSpPr/>
          <p:nvPr/>
        </p:nvSpPr>
        <p:spPr>
          <a:xfrm>
            <a:off x="10341681" y="8017191"/>
            <a:ext cx="4548025" cy="712416"/>
          </a:xfrm>
          <a:prstGeom prst="roundRect">
            <a:avLst>
              <a:gd name="adj" fmla="val 50000"/>
            </a:avLst>
          </a:prstGeom>
          <a:solidFill>
            <a:srgbClr val="FEFEFE"/>
          </a:solidFill>
          <a:ln>
            <a:solidFill>
              <a:srgbClr val="17A5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17A5B7"/>
                </a:solidFill>
                <a:latin typeface="#9Slide03 Montserrat Bold" panose="00000800000000000000" pitchFamily="2" charset="0"/>
              </a:rPr>
              <a:t>MÃ SINH VIÊN: 21021367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9" grpId="0"/>
      <p:bldP spid="95" grpId="0"/>
      <p:bldP spid="11" grpId="0"/>
      <p:bldP spid="7" grpId="0" animBg="1"/>
      <p:bldP spid="8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6A7568C-0673-425A-999D-3520F6618BE3}"/>
              </a:ext>
            </a:extLst>
          </p:cNvPr>
          <p:cNvGrpSpPr/>
          <p:nvPr/>
        </p:nvGrpSpPr>
        <p:grpSpPr>
          <a:xfrm>
            <a:off x="4881146" y="3016196"/>
            <a:ext cx="2227187" cy="4434398"/>
            <a:chOff x="5231166" y="1811538"/>
            <a:chExt cx="1484791" cy="295626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C187014-7EE0-4340-8AA0-DCFCB520CDEC}"/>
                </a:ext>
              </a:extLst>
            </p:cNvPr>
            <p:cNvSpPr/>
            <p:nvPr/>
          </p:nvSpPr>
          <p:spPr>
            <a:xfrm rot="10800000">
              <a:off x="5231166" y="1811538"/>
              <a:ext cx="1484791" cy="1484791"/>
            </a:xfrm>
            <a:custGeom>
              <a:avLst/>
              <a:gdLst>
                <a:gd name="connsiteX0" fmla="*/ 1484791 w 1484791"/>
                <a:gd name="connsiteY0" fmla="*/ 1484791 h 1484791"/>
                <a:gd name="connsiteX1" fmla="*/ 0 w 1484791"/>
                <a:gd name="connsiteY1" fmla="*/ 0 h 1484791"/>
                <a:gd name="connsiteX2" fmla="*/ 1484791 w 1484791"/>
                <a:gd name="connsiteY2" fmla="*/ 0 h 14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791" h="1484791">
                  <a:moveTo>
                    <a:pt x="1484791" y="1484791"/>
                  </a:moveTo>
                  <a:cubicBezTo>
                    <a:pt x="664764" y="1484791"/>
                    <a:pt x="0" y="820027"/>
                    <a:pt x="0" y="0"/>
                  </a:cubicBezTo>
                  <a:lnTo>
                    <a:pt x="1484791" y="0"/>
                  </a:lnTo>
                  <a:close/>
                </a:path>
              </a:pathLst>
            </a:custGeom>
            <a:solidFill>
              <a:srgbClr val="F3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vi-VN" sz="210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653FBAB-E12B-405D-8A8D-5E54C85F31A7}"/>
                </a:ext>
              </a:extLst>
            </p:cNvPr>
            <p:cNvSpPr/>
            <p:nvPr/>
          </p:nvSpPr>
          <p:spPr>
            <a:xfrm flipH="1">
              <a:off x="5231166" y="3283012"/>
              <a:ext cx="1484791" cy="1484791"/>
            </a:xfrm>
            <a:custGeom>
              <a:avLst/>
              <a:gdLst>
                <a:gd name="connsiteX0" fmla="*/ 1484791 w 1484791"/>
                <a:gd name="connsiteY0" fmla="*/ 1484791 h 1484791"/>
                <a:gd name="connsiteX1" fmla="*/ 0 w 1484791"/>
                <a:gd name="connsiteY1" fmla="*/ 0 h 1484791"/>
                <a:gd name="connsiteX2" fmla="*/ 1484791 w 1484791"/>
                <a:gd name="connsiteY2" fmla="*/ 0 h 148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4791" h="1484791">
                  <a:moveTo>
                    <a:pt x="1484791" y="1484791"/>
                  </a:moveTo>
                  <a:cubicBezTo>
                    <a:pt x="664764" y="1484791"/>
                    <a:pt x="0" y="820027"/>
                    <a:pt x="0" y="0"/>
                  </a:cubicBezTo>
                  <a:lnTo>
                    <a:pt x="1484791" y="0"/>
                  </a:lnTo>
                  <a:close/>
                </a:path>
              </a:pathLst>
            </a:custGeom>
            <a:solidFill>
              <a:srgbClr val="101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vi-VN" sz="2100" dirty="0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4A989338-084C-4C73-9C71-32D948BCFEBB}"/>
              </a:ext>
            </a:extLst>
          </p:cNvPr>
          <p:cNvSpPr/>
          <p:nvPr/>
        </p:nvSpPr>
        <p:spPr>
          <a:xfrm>
            <a:off x="2973413" y="3415690"/>
            <a:ext cx="3635406" cy="363540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50">
                <a:solidFill>
                  <a:schemeClr val="bg2"/>
                </a:solidFill>
                <a:latin typeface="UTM Colossalis" panose="02040603050506020204" pitchFamily="18" charset="0"/>
              </a:rPr>
              <a:t>NỘI DUNG TRÌNH BÀY</a:t>
            </a:r>
            <a:endParaRPr lang="vi-VN" sz="3450" dirty="0">
              <a:solidFill>
                <a:schemeClr val="bg2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775130-3D75-4150-B1F9-8069E0C2D28F}"/>
              </a:ext>
            </a:extLst>
          </p:cNvPr>
          <p:cNvGrpSpPr/>
          <p:nvPr/>
        </p:nvGrpSpPr>
        <p:grpSpPr>
          <a:xfrm>
            <a:off x="856089" y="1298367"/>
            <a:ext cx="7870055" cy="7870055"/>
            <a:chOff x="-1111930" y="489043"/>
            <a:chExt cx="5246703" cy="5246703"/>
          </a:xfrm>
        </p:grpSpPr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3B6BDD32-993B-4C44-ACC7-D71BBF313D7A}"/>
                </a:ext>
              </a:extLst>
            </p:cNvPr>
            <p:cNvSpPr/>
            <p:nvPr/>
          </p:nvSpPr>
          <p:spPr>
            <a:xfrm>
              <a:off x="-1111930" y="914400"/>
              <a:ext cx="5246703" cy="4673043"/>
            </a:xfrm>
            <a:prstGeom prst="arc">
              <a:avLst/>
            </a:prstGeom>
            <a:ln w="28575">
              <a:solidFill>
                <a:srgbClr val="101844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 sz="2100"/>
            </a:p>
          </p:txBody>
        </p:sp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D240B83B-3F22-4BBD-ACF9-5C0A10DA67F5}"/>
                </a:ext>
              </a:extLst>
            </p:cNvPr>
            <p:cNvSpPr/>
            <p:nvPr/>
          </p:nvSpPr>
          <p:spPr>
            <a:xfrm rot="5400000">
              <a:off x="-825100" y="775873"/>
              <a:ext cx="5246703" cy="4673043"/>
            </a:xfrm>
            <a:prstGeom prst="arc">
              <a:avLst/>
            </a:prstGeom>
            <a:ln w="28575">
              <a:solidFill>
                <a:srgbClr val="101844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vi-VN" sz="210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6F4ECB66-8935-4423-8729-9E8517109A44}"/>
              </a:ext>
            </a:extLst>
          </p:cNvPr>
          <p:cNvSpPr/>
          <p:nvPr/>
        </p:nvSpPr>
        <p:spPr>
          <a:xfrm flipH="1">
            <a:off x="7406672" y="2854429"/>
            <a:ext cx="323534" cy="323534"/>
          </a:xfrm>
          <a:prstGeom prst="ellipse">
            <a:avLst/>
          </a:prstGeom>
          <a:solidFill>
            <a:srgbClr val="101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1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285BE9-B387-4C6A-8E31-A41475796F95}"/>
              </a:ext>
            </a:extLst>
          </p:cNvPr>
          <p:cNvSpPr/>
          <p:nvPr/>
        </p:nvSpPr>
        <p:spPr>
          <a:xfrm flipH="1">
            <a:off x="8556602" y="5356960"/>
            <a:ext cx="323534" cy="323534"/>
          </a:xfrm>
          <a:prstGeom prst="ellipse">
            <a:avLst/>
          </a:prstGeom>
          <a:solidFill>
            <a:srgbClr val="101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1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DC74F85-C836-454A-A5E4-60B5899DC8ED}"/>
              </a:ext>
            </a:extLst>
          </p:cNvPr>
          <p:cNvSpPr/>
          <p:nvPr/>
        </p:nvSpPr>
        <p:spPr>
          <a:xfrm flipH="1">
            <a:off x="8303701" y="4045758"/>
            <a:ext cx="323534" cy="323534"/>
          </a:xfrm>
          <a:prstGeom prst="ellipse">
            <a:avLst/>
          </a:prstGeom>
          <a:solidFill>
            <a:srgbClr val="101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10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407C3A3-8E9B-49A2-A83F-588E3B7A1742}"/>
              </a:ext>
            </a:extLst>
          </p:cNvPr>
          <p:cNvGrpSpPr/>
          <p:nvPr/>
        </p:nvGrpSpPr>
        <p:grpSpPr>
          <a:xfrm>
            <a:off x="9313586" y="1181483"/>
            <a:ext cx="5899624" cy="1307064"/>
            <a:chOff x="7516125" y="1386703"/>
            <a:chExt cx="5899624" cy="130706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8841150-6CE5-4226-A5BF-72CC3E91D194}"/>
                </a:ext>
              </a:extLst>
            </p:cNvPr>
            <p:cNvSpPr/>
            <p:nvPr/>
          </p:nvSpPr>
          <p:spPr>
            <a:xfrm>
              <a:off x="8257346" y="1386703"/>
              <a:ext cx="5158403" cy="1307064"/>
            </a:xfrm>
            <a:prstGeom prst="roundRect">
              <a:avLst/>
            </a:prstGeom>
            <a:noFill/>
            <a:ln w="38100">
              <a:solidFill>
                <a:srgbClr val="101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2"/>
                  </a:solidFill>
                  <a:latin typeface="UVN Thanh Pho Nang" panose="02060406040706070204" pitchFamily="18" charset="0"/>
                </a:rPr>
                <a:t>TÍNH CẤP THIẾT CỦA ĐỀ TÀI</a:t>
              </a:r>
              <a:endParaRPr lang="vi-VN" sz="2400" dirty="0">
                <a:solidFill>
                  <a:schemeClr val="bg2"/>
                </a:solidFill>
                <a:latin typeface="SVN-Futura" panose="00000400000000000000" pitchFamily="50" charset="-93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CFB90FF-EED3-4D86-A900-248FB98A9AA0}"/>
                </a:ext>
              </a:extLst>
            </p:cNvPr>
            <p:cNvSpPr/>
            <p:nvPr/>
          </p:nvSpPr>
          <p:spPr>
            <a:xfrm>
              <a:off x="7516125" y="1585960"/>
              <a:ext cx="902826" cy="902826"/>
            </a:xfrm>
            <a:prstGeom prst="ellipse">
              <a:avLst/>
            </a:prstGeom>
            <a:solidFill>
              <a:srgbClr val="101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bg1"/>
                  </a:solidFill>
                  <a:latin typeface="UVN Thanh Pho Nang" panose="02060406040706070204" pitchFamily="18" charset="0"/>
                </a:rPr>
                <a:t>I</a:t>
              </a:r>
              <a:endParaRPr lang="vi-VN" sz="2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91A26A1-6785-46E2-9563-C17B10F12AB7}"/>
              </a:ext>
            </a:extLst>
          </p:cNvPr>
          <p:cNvGrpSpPr/>
          <p:nvPr/>
        </p:nvGrpSpPr>
        <p:grpSpPr>
          <a:xfrm>
            <a:off x="10089985" y="2988628"/>
            <a:ext cx="5737902" cy="1307064"/>
            <a:chOff x="7904340" y="3447907"/>
            <a:chExt cx="5737902" cy="1307064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B9AF3F3-7F16-4E52-90B0-0539C377C903}"/>
                </a:ext>
              </a:extLst>
            </p:cNvPr>
            <p:cNvSpPr/>
            <p:nvPr/>
          </p:nvSpPr>
          <p:spPr>
            <a:xfrm>
              <a:off x="8485026" y="3447907"/>
              <a:ext cx="5157216" cy="1307064"/>
            </a:xfrm>
            <a:prstGeom prst="roundRect">
              <a:avLst/>
            </a:prstGeom>
            <a:noFill/>
            <a:ln w="38100">
              <a:solidFill>
                <a:srgbClr val="101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2"/>
                  </a:solidFill>
                  <a:latin typeface="UVN Thanh Pho Nang" panose="02060406040706070204" pitchFamily="18" charset="0"/>
                </a:rPr>
                <a:t> C</a:t>
              </a:r>
              <a:r>
                <a:rPr lang="vi-VN" sz="2400">
                  <a:solidFill>
                    <a:schemeClr val="bg2"/>
                  </a:solidFill>
                  <a:latin typeface="UVN Thanh Pho Nang" panose="02060406040706070204" pitchFamily="18" charset="0"/>
                </a:rPr>
                <a:t>Ơ</a:t>
              </a:r>
              <a:r>
                <a:rPr lang="en-US" sz="2400">
                  <a:solidFill>
                    <a:schemeClr val="bg2"/>
                  </a:solidFill>
                  <a:latin typeface="UVN Thanh Pho Nang" panose="02060406040706070204" pitchFamily="18" charset="0"/>
                </a:rPr>
                <a:t> SỞ LÝ THUYỂT</a:t>
              </a:r>
              <a:endParaRPr lang="vi-VN" sz="2400" dirty="0">
                <a:solidFill>
                  <a:schemeClr val="bg2"/>
                </a:solidFill>
                <a:latin typeface="SVN-Futura" panose="00000400000000000000" pitchFamily="50" charset="-93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BC551BB-FF94-4A8A-8ADF-23ED29EC9D20}"/>
                </a:ext>
              </a:extLst>
            </p:cNvPr>
            <p:cNvSpPr/>
            <p:nvPr/>
          </p:nvSpPr>
          <p:spPr>
            <a:xfrm>
              <a:off x="7904340" y="3672307"/>
              <a:ext cx="902826" cy="902826"/>
            </a:xfrm>
            <a:prstGeom prst="ellipse">
              <a:avLst/>
            </a:prstGeom>
            <a:solidFill>
              <a:srgbClr val="101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bg1"/>
                  </a:solidFill>
                  <a:latin typeface="UVN Thanh Pho Nang" panose="02060406040706070204" pitchFamily="18" charset="0"/>
                </a:rPr>
                <a:t>II</a:t>
              </a:r>
              <a:endParaRPr lang="vi-VN" sz="2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371F206-58DF-489E-84A3-02DAEA9A96AA}"/>
              </a:ext>
            </a:extLst>
          </p:cNvPr>
          <p:cNvGrpSpPr/>
          <p:nvPr/>
        </p:nvGrpSpPr>
        <p:grpSpPr>
          <a:xfrm>
            <a:off x="10705655" y="4787653"/>
            <a:ext cx="5898437" cy="1307064"/>
            <a:chOff x="7886735" y="5549752"/>
            <a:chExt cx="5898437" cy="1307064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565496E-9421-450B-85C0-DB5EBAEC1573}"/>
                </a:ext>
              </a:extLst>
            </p:cNvPr>
            <p:cNvSpPr/>
            <p:nvPr/>
          </p:nvSpPr>
          <p:spPr>
            <a:xfrm>
              <a:off x="8627956" y="5549752"/>
              <a:ext cx="5157216" cy="1307064"/>
            </a:xfrm>
            <a:prstGeom prst="roundRect">
              <a:avLst/>
            </a:prstGeom>
            <a:noFill/>
            <a:ln w="38100">
              <a:solidFill>
                <a:srgbClr val="101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2"/>
                  </a:solidFill>
                  <a:latin typeface="UVN Thanh Pho Nang" panose="02060406040706070204" pitchFamily="18" charset="0"/>
                </a:rPr>
                <a:t>PH</a:t>
              </a:r>
              <a:r>
                <a:rPr lang="vi-VN" sz="2400">
                  <a:solidFill>
                    <a:schemeClr val="bg2"/>
                  </a:solidFill>
                  <a:latin typeface="UVN Thanh Pho Nang" panose="02060406040706070204" pitchFamily="18" charset="0"/>
                </a:rPr>
                <a:t>Ư</a:t>
              </a:r>
              <a:r>
                <a:rPr lang="en-US" sz="2400">
                  <a:solidFill>
                    <a:schemeClr val="bg2"/>
                  </a:solidFill>
                  <a:latin typeface="UVN Thanh Pho Nang" panose="02060406040706070204" pitchFamily="18" charset="0"/>
                </a:rPr>
                <a:t>ƠNG PHÁP NGHIÊN CỨU</a:t>
              </a:r>
              <a:endParaRPr lang="vi-VN" sz="2400" dirty="0">
                <a:solidFill>
                  <a:schemeClr val="bg2"/>
                </a:solidFill>
                <a:latin typeface="SVN-Futura" panose="00000400000000000000" pitchFamily="50" charset="-93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F740BB2-A98C-4F32-8767-3D941BE0EEF7}"/>
                </a:ext>
              </a:extLst>
            </p:cNvPr>
            <p:cNvSpPr/>
            <p:nvPr/>
          </p:nvSpPr>
          <p:spPr>
            <a:xfrm>
              <a:off x="7886735" y="5755135"/>
              <a:ext cx="902826" cy="902826"/>
            </a:xfrm>
            <a:prstGeom prst="ellipse">
              <a:avLst/>
            </a:prstGeom>
            <a:solidFill>
              <a:srgbClr val="101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dirty="0">
                  <a:solidFill>
                    <a:schemeClr val="bg1"/>
                  </a:solidFill>
                  <a:latin typeface="UVN Thanh Pho Nang" panose="02060406040706070204" pitchFamily="18" charset="0"/>
                </a:rPr>
                <a:t>III</a:t>
              </a:r>
              <a:endParaRPr lang="vi-VN" sz="21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59F169-011D-CA65-F500-9BD61345A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1434" y="6897275"/>
            <a:ext cx="2133600" cy="365125"/>
          </a:xfrm>
        </p:spPr>
        <p:txBody>
          <a:bodyPr/>
          <a:lstStyle/>
          <a:p>
            <a:fld id="{E1D0DE0E-E598-48C5-A196-324028285A18}" type="slidenum">
              <a:rPr lang="vi-VN" smtClean="0"/>
              <a:t>4</a:t>
            </a:fld>
            <a:endParaRPr lang="vi-V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605632-5870-0570-8004-DF4E7A36579C}"/>
              </a:ext>
            </a:extLst>
          </p:cNvPr>
          <p:cNvCxnSpPr>
            <a:cxnSpLocks/>
            <a:stCxn id="27" idx="1"/>
            <a:endCxn id="34" idx="3"/>
          </p:cNvCxnSpPr>
          <p:nvPr/>
        </p:nvCxnSpPr>
        <p:spPr>
          <a:xfrm flipV="1">
            <a:off x="7682826" y="2151350"/>
            <a:ext cx="1762976" cy="75045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DB8F58-A70E-9901-70F1-44B3647E9020}"/>
              </a:ext>
            </a:extLst>
          </p:cNvPr>
          <p:cNvCxnSpPr>
            <a:stCxn id="30" idx="4"/>
            <a:endCxn id="30" idx="5"/>
          </p:cNvCxnSpPr>
          <p:nvPr/>
        </p:nvCxnSpPr>
        <p:spPr>
          <a:xfrm flipH="1" flipV="1">
            <a:off x="8351081" y="4321912"/>
            <a:ext cx="114387" cy="47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D783E5-C649-FCD7-11CE-35DC3BBED635}"/>
              </a:ext>
            </a:extLst>
          </p:cNvPr>
          <p:cNvCxnSpPr>
            <a:cxnSpLocks/>
            <a:stCxn id="30" idx="1"/>
            <a:endCxn id="39" idx="2"/>
          </p:cNvCxnSpPr>
          <p:nvPr/>
        </p:nvCxnSpPr>
        <p:spPr>
          <a:xfrm flipV="1">
            <a:off x="8579855" y="3664441"/>
            <a:ext cx="1510130" cy="42869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8C67266-D74A-973C-246D-D03FB20F5705}"/>
              </a:ext>
            </a:extLst>
          </p:cNvPr>
          <p:cNvCxnSpPr>
            <a:cxnSpLocks/>
            <a:stCxn id="29" idx="2"/>
            <a:endCxn id="42" idx="2"/>
          </p:cNvCxnSpPr>
          <p:nvPr/>
        </p:nvCxnSpPr>
        <p:spPr>
          <a:xfrm flipV="1">
            <a:off x="8880136" y="5444449"/>
            <a:ext cx="1825519" cy="742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5AAD7E7-0173-4D7E-A21F-D2B0D0563B77}"/>
              </a:ext>
            </a:extLst>
          </p:cNvPr>
          <p:cNvSpPr/>
          <p:nvPr/>
        </p:nvSpPr>
        <p:spPr>
          <a:xfrm flipH="1">
            <a:off x="8246507" y="6782549"/>
            <a:ext cx="323534" cy="323534"/>
          </a:xfrm>
          <a:prstGeom prst="ellipse">
            <a:avLst/>
          </a:prstGeom>
          <a:solidFill>
            <a:srgbClr val="101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10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ECD0F00-A684-4079-8FEF-E5360D566ACE}"/>
              </a:ext>
            </a:extLst>
          </p:cNvPr>
          <p:cNvCxnSpPr>
            <a:cxnSpLocks/>
            <a:stCxn id="32" idx="2"/>
            <a:endCxn id="51" idx="2"/>
          </p:cNvCxnSpPr>
          <p:nvPr/>
        </p:nvCxnSpPr>
        <p:spPr>
          <a:xfrm>
            <a:off x="8570041" y="6944316"/>
            <a:ext cx="1484766" cy="3996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DBDA343-A043-4CEC-B006-3A46B79971B2}"/>
              </a:ext>
            </a:extLst>
          </p:cNvPr>
          <p:cNvGrpSpPr/>
          <p:nvPr/>
        </p:nvGrpSpPr>
        <p:grpSpPr>
          <a:xfrm>
            <a:off x="10054807" y="6668162"/>
            <a:ext cx="5737902" cy="1307064"/>
            <a:chOff x="7767110" y="7585802"/>
            <a:chExt cx="5737902" cy="1307064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7804C48-3D7E-4616-9633-EF79FF1F4D5A}"/>
                </a:ext>
              </a:extLst>
            </p:cNvPr>
            <p:cNvSpPr/>
            <p:nvPr/>
          </p:nvSpPr>
          <p:spPr>
            <a:xfrm>
              <a:off x="8347796" y="7585802"/>
              <a:ext cx="5157216" cy="1307064"/>
            </a:xfrm>
            <a:prstGeom prst="roundRect">
              <a:avLst/>
            </a:prstGeom>
            <a:noFill/>
            <a:ln w="38100">
              <a:solidFill>
                <a:srgbClr val="101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2"/>
                  </a:solidFill>
                  <a:latin typeface="UVN Thanh Pho Nang" panose="02060406040706070204" pitchFamily="18" charset="0"/>
                </a:rPr>
                <a:t> KẾT QUẢ NGHIÊN CỨU</a:t>
              </a:r>
              <a:endParaRPr lang="vi-VN" sz="2400" dirty="0">
                <a:solidFill>
                  <a:schemeClr val="bg2"/>
                </a:solidFill>
                <a:latin typeface="SVN-Futura" panose="00000400000000000000" pitchFamily="50" charset="-93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4CBEB9C-3359-4287-BB8F-83C00422B523}"/>
                </a:ext>
              </a:extLst>
            </p:cNvPr>
            <p:cNvSpPr/>
            <p:nvPr/>
          </p:nvSpPr>
          <p:spPr>
            <a:xfrm>
              <a:off x="7767110" y="7810202"/>
              <a:ext cx="902826" cy="902826"/>
            </a:xfrm>
            <a:prstGeom prst="ellipse">
              <a:avLst/>
            </a:prstGeom>
            <a:solidFill>
              <a:srgbClr val="101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>
                  <a:solidFill>
                    <a:schemeClr val="bg1"/>
                  </a:solidFill>
                  <a:latin typeface="UVN Thanh Pho Nang" panose="02060406040706070204" pitchFamily="18" charset="0"/>
                </a:rPr>
                <a:t>IV</a:t>
              </a:r>
              <a:endParaRPr lang="vi-VN" sz="2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4CE68C6-2855-4D91-B1A2-F9C5599449A6}"/>
              </a:ext>
            </a:extLst>
          </p:cNvPr>
          <p:cNvGrpSpPr/>
          <p:nvPr/>
        </p:nvGrpSpPr>
        <p:grpSpPr>
          <a:xfrm>
            <a:off x="9313586" y="8572507"/>
            <a:ext cx="5737902" cy="1307064"/>
            <a:chOff x="7767110" y="7585802"/>
            <a:chExt cx="5737902" cy="1307064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0F07B13A-8642-471B-8306-C3D09F5F0D95}"/>
                </a:ext>
              </a:extLst>
            </p:cNvPr>
            <p:cNvSpPr/>
            <p:nvPr/>
          </p:nvSpPr>
          <p:spPr>
            <a:xfrm>
              <a:off x="8347796" y="7585802"/>
              <a:ext cx="5157216" cy="1307064"/>
            </a:xfrm>
            <a:prstGeom prst="roundRect">
              <a:avLst/>
            </a:prstGeom>
            <a:noFill/>
            <a:ln w="38100">
              <a:solidFill>
                <a:srgbClr val="1018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bg2"/>
                  </a:solidFill>
                  <a:latin typeface="UVN Thanh Pho Nang" panose="02060406040706070204" pitchFamily="18" charset="0"/>
                </a:rPr>
                <a:t> KẾT LUẬN</a:t>
              </a:r>
              <a:endParaRPr lang="vi-VN" sz="2400" dirty="0">
                <a:solidFill>
                  <a:schemeClr val="bg2"/>
                </a:solidFill>
                <a:latin typeface="SVN-Futura" panose="00000400000000000000" pitchFamily="50" charset="-93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82298E4-8322-4FF2-B938-127A420E81D4}"/>
                </a:ext>
              </a:extLst>
            </p:cNvPr>
            <p:cNvSpPr/>
            <p:nvPr/>
          </p:nvSpPr>
          <p:spPr>
            <a:xfrm>
              <a:off x="7767110" y="7810202"/>
              <a:ext cx="902826" cy="902826"/>
            </a:xfrm>
            <a:prstGeom prst="ellipse">
              <a:avLst/>
            </a:prstGeom>
            <a:solidFill>
              <a:srgbClr val="1018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>
                  <a:solidFill>
                    <a:schemeClr val="bg1"/>
                  </a:solidFill>
                  <a:latin typeface="UVN Thanh Pho Nang" panose="02060406040706070204" pitchFamily="18" charset="0"/>
                </a:rPr>
                <a:t>V</a:t>
              </a:r>
              <a:endParaRPr lang="vi-VN" sz="2100" dirty="0">
                <a:solidFill>
                  <a:schemeClr val="bg1"/>
                </a:solidFill>
              </a:endParaRP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44D0CE9C-3879-4474-A774-4128506E6F66}"/>
              </a:ext>
            </a:extLst>
          </p:cNvPr>
          <p:cNvSpPr/>
          <p:nvPr/>
        </p:nvSpPr>
        <p:spPr>
          <a:xfrm flipH="1">
            <a:off x="7353222" y="8029121"/>
            <a:ext cx="323534" cy="323534"/>
          </a:xfrm>
          <a:prstGeom prst="ellipse">
            <a:avLst/>
          </a:prstGeom>
          <a:solidFill>
            <a:srgbClr val="101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210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E9AF282-916F-4EA4-AAC4-3FE156A1343D}"/>
              </a:ext>
            </a:extLst>
          </p:cNvPr>
          <p:cNvCxnSpPr>
            <a:cxnSpLocks/>
            <a:stCxn id="66" idx="3"/>
            <a:endCxn id="58" idx="2"/>
          </p:cNvCxnSpPr>
          <p:nvPr/>
        </p:nvCxnSpPr>
        <p:spPr>
          <a:xfrm>
            <a:off x="7629376" y="8305275"/>
            <a:ext cx="1684210" cy="9430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B084F02-0834-4B4B-85A7-0D37C41F517F}"/>
              </a:ext>
            </a:extLst>
          </p:cNvPr>
          <p:cNvGrpSpPr/>
          <p:nvPr/>
        </p:nvGrpSpPr>
        <p:grpSpPr>
          <a:xfrm>
            <a:off x="364769" y="265078"/>
            <a:ext cx="5866958" cy="958188"/>
            <a:chOff x="6266597" y="444822"/>
            <a:chExt cx="5866958" cy="958188"/>
          </a:xfrm>
        </p:grpSpPr>
        <p:pic>
          <p:nvPicPr>
            <p:cNvPr id="72" name="Picture 2" descr="Trường Đại học Công nghệ, Đại học Quốc gia Hà Nội – Wikipedia tiếng Việt">
              <a:extLst>
                <a:ext uri="{FF2B5EF4-FFF2-40B4-BE49-F238E27FC236}">
                  <a16:creationId xmlns:a16="http://schemas.microsoft.com/office/drawing/2014/main" id="{34613CFC-A06A-47CF-92C4-7E83D53D9F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597" y="447666"/>
              <a:ext cx="955344" cy="955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E6C6BE-D5B8-4042-A4E1-C96FD8C81A4F}"/>
                </a:ext>
              </a:extLst>
            </p:cNvPr>
            <p:cNvSpPr txBox="1"/>
            <p:nvPr/>
          </p:nvSpPr>
          <p:spPr>
            <a:xfrm>
              <a:off x="6995614" y="444822"/>
              <a:ext cx="5137941" cy="91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TR</a:t>
              </a:r>
              <a:r>
                <a:rPr lang="vi-VN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Ư</a:t>
              </a: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ỜNG ĐẠI HỌC CÔNG NGHỆ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ĐẠI HỌC QUỐC GIA HÀ NỘI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latin typeface="#9Slide03 Montserrat Light" panose="00000400000000000000" pitchFamily="2" charset="0"/>
                </a:rPr>
                <a:t>VNU UNIVERSITY OF ENGINEERING &amp; 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1825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Cha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"/>
          <p:cNvGrpSpPr/>
          <p:nvPr/>
        </p:nvGrpSpPr>
        <p:grpSpPr>
          <a:xfrm>
            <a:off x="0" y="9563570"/>
            <a:ext cx="18288000" cy="744052"/>
            <a:chOff x="0" y="0"/>
            <a:chExt cx="25315333" cy="2330007"/>
          </a:xfrm>
          <a:solidFill>
            <a:srgbClr val="00477F"/>
          </a:solidFill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25315333" cy="233000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843844" y="491343"/>
              <a:ext cx="13763919" cy="168666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8F7F0"/>
                  </a:solidFill>
                  <a:latin typeface="Open Sans"/>
                  <a:ea typeface="Open Sans"/>
                  <a:cs typeface="Open Sans"/>
                  <a:sym typeface="Open Sans"/>
                </a:rPr>
                <a:t>ĐỀ TÀI TỐT NGHIỆP SINH VIÊN NĂM HỌC 2024-2025</a:t>
              </a:r>
              <a:endParaRPr b="1"/>
            </a:p>
          </p:txBody>
        </p:sp>
      </p:grpSp>
      <p:sp>
        <p:nvSpPr>
          <p:cNvPr id="104" name="Google Shape;104;p2"/>
          <p:cNvSpPr/>
          <p:nvPr/>
        </p:nvSpPr>
        <p:spPr>
          <a:xfrm>
            <a:off x="1028700" y="1948793"/>
            <a:ext cx="16192500" cy="114300"/>
          </a:xfrm>
          <a:prstGeom prst="rect">
            <a:avLst/>
          </a:prstGeom>
          <a:solidFill>
            <a:srgbClr val="0047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6830675" y="9692822"/>
            <a:ext cx="847725" cy="53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8F7F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/>
          </a:p>
        </p:txBody>
      </p:sp>
      <p:sp>
        <p:nvSpPr>
          <p:cNvPr id="34" name="Google Shape;135;p3">
            <a:extLst>
              <a:ext uri="{FF2B5EF4-FFF2-40B4-BE49-F238E27FC236}">
                <a16:creationId xmlns:a16="http://schemas.microsoft.com/office/drawing/2014/main" id="{FC8A295F-3240-4CA2-93A0-FF107B713972}"/>
              </a:ext>
            </a:extLst>
          </p:cNvPr>
          <p:cNvSpPr txBox="1"/>
          <p:nvPr/>
        </p:nvSpPr>
        <p:spPr>
          <a:xfrm>
            <a:off x="1066800" y="593804"/>
            <a:ext cx="7460207" cy="147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14350" marR="0" lvl="0" indent="-514350" algn="l" rtl="0">
              <a:lnSpc>
                <a:spcPct val="218409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UcPeriod"/>
            </a:pPr>
            <a:r>
              <a:rPr lang="en-US" sz="4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Tính cấp thiết của đề tài</a:t>
            </a:r>
            <a:endParaRPr sz="4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1EE647-2EF0-47A5-8167-D134E339A4B4}"/>
              </a:ext>
            </a:extLst>
          </p:cNvPr>
          <p:cNvGrpSpPr/>
          <p:nvPr/>
        </p:nvGrpSpPr>
        <p:grpSpPr>
          <a:xfrm>
            <a:off x="11387579" y="593804"/>
            <a:ext cx="5866958" cy="958188"/>
            <a:chOff x="6266597" y="444822"/>
            <a:chExt cx="5866958" cy="958188"/>
          </a:xfrm>
        </p:grpSpPr>
        <p:pic>
          <p:nvPicPr>
            <p:cNvPr id="16" name="Picture 2" descr="Trường Đại học Công nghệ, Đại học Quốc gia Hà Nội – Wikipedia tiếng Việt">
              <a:extLst>
                <a:ext uri="{FF2B5EF4-FFF2-40B4-BE49-F238E27FC236}">
                  <a16:creationId xmlns:a16="http://schemas.microsoft.com/office/drawing/2014/main" id="{7B74C4FA-C0BA-41D1-8CDB-75F2E9241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597" y="447666"/>
              <a:ext cx="955344" cy="955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4647EC-6971-4AA5-BB24-AE2BAFF8E681}"/>
                </a:ext>
              </a:extLst>
            </p:cNvPr>
            <p:cNvSpPr txBox="1"/>
            <p:nvPr/>
          </p:nvSpPr>
          <p:spPr>
            <a:xfrm>
              <a:off x="6995614" y="444822"/>
              <a:ext cx="5137941" cy="91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TR</a:t>
              </a:r>
              <a:r>
                <a:rPr lang="vi-VN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Ư</a:t>
              </a: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ỜNG ĐẠI HỌC CÔNG NGHỆ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ĐẠI HỌC QUỐC GIA HÀ NỘI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latin typeface="#9Slide03 Montserrat Light" panose="00000400000000000000" pitchFamily="2" charset="0"/>
                </a:rPr>
                <a:t>VNU UNIVERSITY OF ENGINEERING &amp; TECHNOLOGY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AD8ABFA-0E6E-4BBC-B283-26CCD7623441}"/>
              </a:ext>
            </a:extLst>
          </p:cNvPr>
          <p:cNvSpPr/>
          <p:nvPr/>
        </p:nvSpPr>
        <p:spPr>
          <a:xfrm>
            <a:off x="2342147" y="2459894"/>
            <a:ext cx="13603705" cy="651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33670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"/>
          <p:cNvGrpSpPr/>
          <p:nvPr/>
        </p:nvGrpSpPr>
        <p:grpSpPr>
          <a:xfrm>
            <a:off x="0" y="9563570"/>
            <a:ext cx="18288000" cy="744052"/>
            <a:chOff x="0" y="0"/>
            <a:chExt cx="25315333" cy="2330007"/>
          </a:xfrm>
          <a:solidFill>
            <a:srgbClr val="00477F"/>
          </a:solidFill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25315333" cy="233000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843844" y="491343"/>
              <a:ext cx="13763919" cy="168666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8F7F0"/>
                  </a:solidFill>
                  <a:latin typeface="Open Sans"/>
                  <a:ea typeface="Open Sans"/>
                  <a:cs typeface="Open Sans"/>
                  <a:sym typeface="Open Sans"/>
                </a:rPr>
                <a:t>ĐỀ TÀI TỐT NGHIỆP SINH VIÊN NĂM HỌC 2024-2025</a:t>
              </a:r>
              <a:endParaRPr b="1"/>
            </a:p>
          </p:txBody>
        </p:sp>
      </p:grpSp>
      <p:sp>
        <p:nvSpPr>
          <p:cNvPr id="104" name="Google Shape;104;p2"/>
          <p:cNvSpPr/>
          <p:nvPr/>
        </p:nvSpPr>
        <p:spPr>
          <a:xfrm>
            <a:off x="1028700" y="1948793"/>
            <a:ext cx="16192500" cy="114300"/>
          </a:xfrm>
          <a:prstGeom prst="rect">
            <a:avLst/>
          </a:prstGeom>
          <a:solidFill>
            <a:srgbClr val="0047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6830675" y="9692822"/>
            <a:ext cx="847725" cy="42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8F7F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34" name="Google Shape;135;p3">
            <a:extLst>
              <a:ext uri="{FF2B5EF4-FFF2-40B4-BE49-F238E27FC236}">
                <a16:creationId xmlns:a16="http://schemas.microsoft.com/office/drawing/2014/main" id="{FC8A295F-3240-4CA2-93A0-FF107B713972}"/>
              </a:ext>
            </a:extLst>
          </p:cNvPr>
          <p:cNvSpPr txBox="1"/>
          <p:nvPr/>
        </p:nvSpPr>
        <p:spPr>
          <a:xfrm>
            <a:off x="1097281" y="754514"/>
            <a:ext cx="12687299" cy="147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184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1. Tính cấp thiết của đề tài</a:t>
            </a:r>
            <a:endParaRPr sz="4400" b="1">
              <a:solidFill>
                <a:schemeClr val="bg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50;p4">
            <a:extLst>
              <a:ext uri="{FF2B5EF4-FFF2-40B4-BE49-F238E27FC236}">
                <a16:creationId xmlns:a16="http://schemas.microsoft.com/office/drawing/2014/main" id="{87F8B4C6-0A58-412C-B0CA-AEFFB990532A}"/>
              </a:ext>
            </a:extLst>
          </p:cNvPr>
          <p:cNvSpPr txBox="1"/>
          <p:nvPr/>
        </p:nvSpPr>
        <p:spPr>
          <a:xfrm>
            <a:off x="1600200" y="2349208"/>
            <a:ext cx="156210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  <a:buSzPts val="3200"/>
            </a:pPr>
            <a:r>
              <a:rPr lang="en-US" sz="3200" b="1">
                <a:latin typeface="Open Sans"/>
                <a:ea typeface="Open Sans"/>
                <a:cs typeface="Open Sans"/>
                <a:sym typeface="Open Sans"/>
              </a:rPr>
              <a:t>Thống kê: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ADF9A-38F0-4DD9-B395-09460F8A7D4F}"/>
              </a:ext>
            </a:extLst>
          </p:cNvPr>
          <p:cNvGrpSpPr/>
          <p:nvPr/>
        </p:nvGrpSpPr>
        <p:grpSpPr>
          <a:xfrm>
            <a:off x="11387579" y="593804"/>
            <a:ext cx="5866958" cy="958188"/>
            <a:chOff x="6266597" y="444822"/>
            <a:chExt cx="5866958" cy="958188"/>
          </a:xfrm>
        </p:grpSpPr>
        <p:pic>
          <p:nvPicPr>
            <p:cNvPr id="13" name="Picture 2" descr="Trường Đại học Công nghệ, Đại học Quốc gia Hà Nội – Wikipedia tiếng Việt">
              <a:extLst>
                <a:ext uri="{FF2B5EF4-FFF2-40B4-BE49-F238E27FC236}">
                  <a16:creationId xmlns:a16="http://schemas.microsoft.com/office/drawing/2014/main" id="{1E110C58-0749-41DF-8696-3E8E2C5916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597" y="447666"/>
              <a:ext cx="955344" cy="955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BA915F-8D3E-4010-B52C-99FE7DF90F75}"/>
                </a:ext>
              </a:extLst>
            </p:cNvPr>
            <p:cNvSpPr txBox="1"/>
            <p:nvPr/>
          </p:nvSpPr>
          <p:spPr>
            <a:xfrm>
              <a:off x="6995614" y="444822"/>
              <a:ext cx="5137941" cy="91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TR</a:t>
              </a:r>
              <a:r>
                <a:rPr lang="vi-VN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Ư</a:t>
              </a: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ỜNG ĐẠI HỌC CÔNG NGHỆ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ĐẠI HỌC QUỐC GIA HÀ NỘI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latin typeface="#9Slide03 Montserrat Light" panose="00000400000000000000" pitchFamily="2" charset="0"/>
                </a:rPr>
                <a:t>VNU UNIVERSITY OF ENGINEERING &amp; TECHNOLOGY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DA25C43-DBA3-4693-A8D2-A72B0769F57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683" y="3126433"/>
            <a:ext cx="14056117" cy="53737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8BFD28C-F895-43ED-B94C-F3EDC68578D6}"/>
              </a:ext>
            </a:extLst>
          </p:cNvPr>
          <p:cNvSpPr/>
          <p:nvPr/>
        </p:nvSpPr>
        <p:spPr>
          <a:xfrm>
            <a:off x="12995764" y="8500229"/>
            <a:ext cx="3692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800" i="1">
                <a:latin typeface="Times New Roman" panose="02020603050405020304" pitchFamily="18" charset="0"/>
                <a:ea typeface="Times New Roman" panose="02020603050405020304" pitchFamily="18" charset="0"/>
              </a:rPr>
              <a:t>(Nguồn: https://vi.wikipedia.org/wiki)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00565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"/>
          <p:cNvGrpSpPr/>
          <p:nvPr/>
        </p:nvGrpSpPr>
        <p:grpSpPr>
          <a:xfrm>
            <a:off x="0" y="9563570"/>
            <a:ext cx="18288000" cy="744052"/>
            <a:chOff x="0" y="0"/>
            <a:chExt cx="25315333" cy="2330007"/>
          </a:xfrm>
          <a:solidFill>
            <a:srgbClr val="00477F"/>
          </a:solidFill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25315333" cy="233000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843844" y="491343"/>
              <a:ext cx="13763919" cy="168666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8F7F0"/>
                  </a:solidFill>
                  <a:latin typeface="Open Sans"/>
                  <a:ea typeface="Open Sans"/>
                  <a:cs typeface="Open Sans"/>
                  <a:sym typeface="Open Sans"/>
                </a:rPr>
                <a:t>ĐỀ TÀI TỐT NGHIỆP SINH VIÊN NĂM HỌC 2024-2025</a:t>
              </a:r>
              <a:endParaRPr b="1"/>
            </a:p>
          </p:txBody>
        </p:sp>
      </p:grpSp>
      <p:sp>
        <p:nvSpPr>
          <p:cNvPr id="104" name="Google Shape;104;p2"/>
          <p:cNvSpPr/>
          <p:nvPr/>
        </p:nvSpPr>
        <p:spPr>
          <a:xfrm>
            <a:off x="1028700" y="1948793"/>
            <a:ext cx="16192500" cy="114300"/>
          </a:xfrm>
          <a:prstGeom prst="rect">
            <a:avLst/>
          </a:prstGeom>
          <a:solidFill>
            <a:srgbClr val="0047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6830675" y="9692822"/>
            <a:ext cx="847725" cy="42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8F7F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34" name="Google Shape;135;p3">
            <a:extLst>
              <a:ext uri="{FF2B5EF4-FFF2-40B4-BE49-F238E27FC236}">
                <a16:creationId xmlns:a16="http://schemas.microsoft.com/office/drawing/2014/main" id="{FC8A295F-3240-4CA2-93A0-FF107B713972}"/>
              </a:ext>
            </a:extLst>
          </p:cNvPr>
          <p:cNvSpPr txBox="1"/>
          <p:nvPr/>
        </p:nvSpPr>
        <p:spPr>
          <a:xfrm>
            <a:off x="1097282" y="754514"/>
            <a:ext cx="9616212" cy="147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184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1. Tính cấp thiết của đề tài</a:t>
            </a:r>
            <a:endParaRPr sz="4400" b="1">
              <a:solidFill>
                <a:schemeClr val="bg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ADF9A-38F0-4DD9-B395-09460F8A7D4F}"/>
              </a:ext>
            </a:extLst>
          </p:cNvPr>
          <p:cNvGrpSpPr/>
          <p:nvPr/>
        </p:nvGrpSpPr>
        <p:grpSpPr>
          <a:xfrm>
            <a:off x="11387579" y="593804"/>
            <a:ext cx="5866958" cy="958188"/>
            <a:chOff x="6266597" y="444822"/>
            <a:chExt cx="5866958" cy="958188"/>
          </a:xfrm>
        </p:grpSpPr>
        <p:pic>
          <p:nvPicPr>
            <p:cNvPr id="13" name="Picture 2" descr="Trường Đại học Công nghệ, Đại học Quốc gia Hà Nội – Wikipedia tiếng Việt">
              <a:extLst>
                <a:ext uri="{FF2B5EF4-FFF2-40B4-BE49-F238E27FC236}">
                  <a16:creationId xmlns:a16="http://schemas.microsoft.com/office/drawing/2014/main" id="{1E110C58-0749-41DF-8696-3E8E2C5916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597" y="447666"/>
              <a:ext cx="955344" cy="955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BA915F-8D3E-4010-B52C-99FE7DF90F75}"/>
                </a:ext>
              </a:extLst>
            </p:cNvPr>
            <p:cNvSpPr txBox="1"/>
            <p:nvPr/>
          </p:nvSpPr>
          <p:spPr>
            <a:xfrm>
              <a:off x="6995614" y="444822"/>
              <a:ext cx="5137941" cy="91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TR</a:t>
              </a:r>
              <a:r>
                <a:rPr lang="vi-VN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Ư</a:t>
              </a: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ỜNG ĐẠI HỌC CÔNG NGHỆ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ĐẠI HỌC QUỐC GIA HÀ NỘI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latin typeface="#9Slide03 Montserrat Light" panose="00000400000000000000" pitchFamily="2" charset="0"/>
                </a:rPr>
                <a:t>VNU UNIVERSITY OF ENGINEERING &amp; TECHNOLOGY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FEA3DAF-E8AA-4407-8DFE-5202C8FE1B8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104" y="2303024"/>
            <a:ext cx="10844462" cy="67076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E6E1C5-6DF7-4C77-9400-0AA3E4E93109}"/>
              </a:ext>
            </a:extLst>
          </p:cNvPr>
          <p:cNvSpPr/>
          <p:nvPr/>
        </p:nvSpPr>
        <p:spPr>
          <a:xfrm>
            <a:off x="11252880" y="9078358"/>
            <a:ext cx="5328703" cy="4165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algn="r">
              <a:lnSpc>
                <a:spcPct val="130000"/>
              </a:lnSpc>
            </a:pPr>
            <a:r>
              <a:rPr lang="vi-VN" sz="1800" i="1">
                <a:latin typeface="Times New Roman" panose="02020603050405020304" pitchFamily="18" charset="0"/>
                <a:ea typeface="Times New Roman" panose="02020603050405020304" pitchFamily="18" charset="0"/>
              </a:rPr>
              <a:t>(Nguồn: Cơ quan Khảo sát Địa chất Hoa Kỳ (USGS)</a:t>
            </a:r>
            <a:endParaRPr lang="en-US" sz="16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9527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"/>
          <p:cNvGrpSpPr/>
          <p:nvPr/>
        </p:nvGrpSpPr>
        <p:grpSpPr>
          <a:xfrm>
            <a:off x="0" y="9563570"/>
            <a:ext cx="18288000" cy="744052"/>
            <a:chOff x="0" y="0"/>
            <a:chExt cx="25315333" cy="2330007"/>
          </a:xfrm>
          <a:solidFill>
            <a:srgbClr val="00477F"/>
          </a:solidFill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25315333" cy="233000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843844" y="491343"/>
              <a:ext cx="13763919" cy="168666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8F7F0"/>
                  </a:solidFill>
                  <a:latin typeface="Open Sans"/>
                  <a:ea typeface="Open Sans"/>
                  <a:cs typeface="Open Sans"/>
                  <a:sym typeface="Open Sans"/>
                </a:rPr>
                <a:t>ĐỀ TÀI TỐT NGHIỆP SINH VIÊN NĂM HỌC 2024-2025</a:t>
              </a:r>
              <a:endParaRPr b="1"/>
            </a:p>
          </p:txBody>
        </p:sp>
      </p:grpSp>
      <p:sp>
        <p:nvSpPr>
          <p:cNvPr id="104" name="Google Shape;104;p2"/>
          <p:cNvSpPr/>
          <p:nvPr/>
        </p:nvSpPr>
        <p:spPr>
          <a:xfrm>
            <a:off x="1028700" y="1948793"/>
            <a:ext cx="16192500" cy="114300"/>
          </a:xfrm>
          <a:prstGeom prst="rect">
            <a:avLst/>
          </a:prstGeom>
          <a:solidFill>
            <a:srgbClr val="0047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6830675" y="9692822"/>
            <a:ext cx="847725" cy="42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8F7F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34" name="Google Shape;135;p3">
            <a:extLst>
              <a:ext uri="{FF2B5EF4-FFF2-40B4-BE49-F238E27FC236}">
                <a16:creationId xmlns:a16="http://schemas.microsoft.com/office/drawing/2014/main" id="{FC8A295F-3240-4CA2-93A0-FF107B713972}"/>
              </a:ext>
            </a:extLst>
          </p:cNvPr>
          <p:cNvSpPr txBox="1"/>
          <p:nvPr/>
        </p:nvSpPr>
        <p:spPr>
          <a:xfrm>
            <a:off x="1028701" y="643414"/>
            <a:ext cx="8674858" cy="147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2184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1. Tính cấp thiết của đề tài</a:t>
            </a:r>
            <a:endParaRPr sz="4400" b="1">
              <a:solidFill>
                <a:schemeClr val="bg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50;p4">
            <a:extLst>
              <a:ext uri="{FF2B5EF4-FFF2-40B4-BE49-F238E27FC236}">
                <a16:creationId xmlns:a16="http://schemas.microsoft.com/office/drawing/2014/main" id="{87F8B4C6-0A58-412C-B0CA-AEFFB990532A}"/>
              </a:ext>
            </a:extLst>
          </p:cNvPr>
          <p:cNvSpPr txBox="1"/>
          <p:nvPr/>
        </p:nvSpPr>
        <p:spPr>
          <a:xfrm>
            <a:off x="1600200" y="2349208"/>
            <a:ext cx="15621000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  <a:buSzPts val="3200"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Khái quát tình hình thực trạng:</a:t>
            </a:r>
          </a:p>
          <a:p>
            <a:pPr marL="457200" lvl="0" indent="-457200" algn="just">
              <a:lnSpc>
                <a:spcPct val="150000"/>
              </a:lnSpc>
              <a:buSzPts val="3200"/>
              <a:buFont typeface="Arial" panose="020B0604020202020204" pitchFamily="34" charset="0"/>
              <a:buChar char="•"/>
            </a:pPr>
            <a:r>
              <a:rPr lang="vi-VN" sz="3200" b="1">
                <a:latin typeface="Open Sans"/>
                <a:ea typeface="Open Sans"/>
                <a:cs typeface="Open Sans"/>
                <a:sym typeface="Open Sans"/>
              </a:rPr>
              <a:t>Trên thế giới: trung bình 20.000 trận mỗi năm, nhiều trận gây thiệt hại lớn (Tohoku 2011, Haiti 2010,...).</a:t>
            </a:r>
          </a:p>
          <a:p>
            <a:pPr marL="457200" lvl="0" indent="-457200" algn="just">
              <a:lnSpc>
                <a:spcPct val="150000"/>
              </a:lnSpc>
              <a:buSzPts val="3200"/>
              <a:buFont typeface="Arial" panose="020B0604020202020204" pitchFamily="34" charset="0"/>
              <a:buChar char="•"/>
            </a:pPr>
            <a:r>
              <a:rPr lang="vi-VN" sz="3200" b="1">
                <a:latin typeface="Open Sans"/>
                <a:ea typeface="Open Sans"/>
                <a:cs typeface="Open Sans"/>
                <a:sym typeface="Open Sans"/>
              </a:rPr>
              <a:t>Ở Việt Nam: không nằm trong vành đai lửa nhưng vẫn bị ảnh hưởng (Điện Biên, Tuần Giáo, Kon Plông,...).</a:t>
            </a:r>
          </a:p>
          <a:p>
            <a:pPr marL="457200" lvl="0" indent="-457200" algn="just">
              <a:lnSpc>
                <a:spcPct val="150000"/>
              </a:lnSpc>
              <a:buSzPts val="3200"/>
              <a:buFont typeface="Arial" panose="020B0604020202020204" pitchFamily="34" charset="0"/>
              <a:buChar char="•"/>
            </a:pPr>
            <a:r>
              <a:rPr lang="en-US" sz="3200" b="1">
                <a:latin typeface="Open Sans"/>
                <a:ea typeface="Open Sans"/>
                <a:cs typeface="Open Sans"/>
                <a:sym typeface="Open Sans"/>
              </a:rPr>
              <a:t>Thiệt hại GDP toàn cầu: ~1% hàng năm (Ngân hàng Thế giới).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7ADF9A-38F0-4DD9-B395-09460F8A7D4F}"/>
              </a:ext>
            </a:extLst>
          </p:cNvPr>
          <p:cNvGrpSpPr/>
          <p:nvPr/>
        </p:nvGrpSpPr>
        <p:grpSpPr>
          <a:xfrm>
            <a:off x="11387579" y="593804"/>
            <a:ext cx="5866958" cy="958188"/>
            <a:chOff x="6266597" y="444822"/>
            <a:chExt cx="5866958" cy="958188"/>
          </a:xfrm>
        </p:grpSpPr>
        <p:pic>
          <p:nvPicPr>
            <p:cNvPr id="13" name="Picture 2" descr="Trường Đại học Công nghệ, Đại học Quốc gia Hà Nội – Wikipedia tiếng Việt">
              <a:extLst>
                <a:ext uri="{FF2B5EF4-FFF2-40B4-BE49-F238E27FC236}">
                  <a16:creationId xmlns:a16="http://schemas.microsoft.com/office/drawing/2014/main" id="{1E110C58-0749-41DF-8696-3E8E2C5916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597" y="447666"/>
              <a:ext cx="955344" cy="955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7BA915F-8D3E-4010-B52C-99FE7DF90F75}"/>
                </a:ext>
              </a:extLst>
            </p:cNvPr>
            <p:cNvSpPr txBox="1"/>
            <p:nvPr/>
          </p:nvSpPr>
          <p:spPr>
            <a:xfrm>
              <a:off x="6995614" y="444822"/>
              <a:ext cx="5137941" cy="91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TR</a:t>
              </a:r>
              <a:r>
                <a:rPr lang="vi-VN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Ư</a:t>
              </a: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ỜNG ĐẠI HỌC CÔNG NGHỆ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ĐẠI HỌC QUỐC GIA HÀ NỘI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latin typeface="#9Slide03 Montserrat Light" panose="00000400000000000000" pitchFamily="2" charset="0"/>
                </a:rPr>
                <a:t>VNU UNIVERSITY OF ENGINEERING &amp; 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1554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"/>
          <p:cNvGrpSpPr/>
          <p:nvPr/>
        </p:nvGrpSpPr>
        <p:grpSpPr>
          <a:xfrm>
            <a:off x="0" y="9563570"/>
            <a:ext cx="18288000" cy="744052"/>
            <a:chOff x="0" y="0"/>
            <a:chExt cx="25315333" cy="2330007"/>
          </a:xfrm>
          <a:solidFill>
            <a:srgbClr val="00477F"/>
          </a:solidFill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25315333" cy="233000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843844" y="491343"/>
              <a:ext cx="13763919" cy="168666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8F7F0"/>
                  </a:solidFill>
                  <a:latin typeface="Open Sans"/>
                  <a:ea typeface="Open Sans"/>
                  <a:cs typeface="Open Sans"/>
                  <a:sym typeface="Open Sans"/>
                </a:rPr>
                <a:t>ĐỀ TÀI TỐT NGHIỆP SINH VIÊN NĂM HỌC 2024-2025</a:t>
              </a:r>
              <a:endParaRPr b="1"/>
            </a:p>
          </p:txBody>
        </p:sp>
      </p:grpSp>
      <p:sp>
        <p:nvSpPr>
          <p:cNvPr id="104" name="Google Shape;104;p2"/>
          <p:cNvSpPr/>
          <p:nvPr/>
        </p:nvSpPr>
        <p:spPr>
          <a:xfrm>
            <a:off x="1028700" y="1948793"/>
            <a:ext cx="16192500" cy="114300"/>
          </a:xfrm>
          <a:prstGeom prst="rect">
            <a:avLst/>
          </a:prstGeom>
          <a:solidFill>
            <a:srgbClr val="0047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16830675" y="9692822"/>
            <a:ext cx="847725" cy="424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8F7F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34" name="Google Shape;135;p3">
            <a:extLst>
              <a:ext uri="{FF2B5EF4-FFF2-40B4-BE49-F238E27FC236}">
                <a16:creationId xmlns:a16="http://schemas.microsoft.com/office/drawing/2014/main" id="{FC8A295F-3240-4CA2-93A0-FF107B713972}"/>
              </a:ext>
            </a:extLst>
          </p:cNvPr>
          <p:cNvSpPr txBox="1"/>
          <p:nvPr/>
        </p:nvSpPr>
        <p:spPr>
          <a:xfrm>
            <a:off x="1066801" y="472683"/>
            <a:ext cx="7831540" cy="147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218409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b="1">
                <a:solidFill>
                  <a:schemeClr val="bg2"/>
                </a:solidFill>
                <a:latin typeface="Open Sans"/>
                <a:ea typeface="Open Sans"/>
                <a:cs typeface="Open Sans"/>
                <a:sym typeface="Open Sans"/>
              </a:rPr>
              <a:t>1. Tính cấp thiết của đề tài</a:t>
            </a:r>
            <a:endParaRPr sz="4400" b="1">
              <a:solidFill>
                <a:schemeClr val="bg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50;p4">
            <a:extLst>
              <a:ext uri="{FF2B5EF4-FFF2-40B4-BE49-F238E27FC236}">
                <a16:creationId xmlns:a16="http://schemas.microsoft.com/office/drawing/2014/main" id="{87F8B4C6-0A58-412C-B0CA-AEFFB990532A}"/>
              </a:ext>
            </a:extLst>
          </p:cNvPr>
          <p:cNvSpPr txBox="1"/>
          <p:nvPr/>
        </p:nvSpPr>
        <p:spPr>
          <a:xfrm>
            <a:off x="1333500" y="2459894"/>
            <a:ext cx="16730980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Đặt vấn đề:</a:t>
            </a:r>
          </a:p>
          <a:p>
            <a:pPr marL="457200" lvl="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Động đất là thiên tai khó dự đoán, gây hậu quả nặng nề.</a:t>
            </a:r>
          </a:p>
          <a:p>
            <a:pPr marL="457200" lvl="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Việc phát hiện sớm giúp giảm thiểu thiệt hại.</a:t>
            </a:r>
          </a:p>
          <a:p>
            <a:pPr marL="457200" lvl="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Hệ thống cảnh báo truyền thống còn nhiều hạn chế (độ trễ, cảnh báo sai, tốn chi phí).</a:t>
            </a:r>
          </a:p>
          <a:p>
            <a:pPr marL="457200" lvl="2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1EE647-2EF0-47A5-8167-D134E339A4B4}"/>
              </a:ext>
            </a:extLst>
          </p:cNvPr>
          <p:cNvGrpSpPr/>
          <p:nvPr/>
        </p:nvGrpSpPr>
        <p:grpSpPr>
          <a:xfrm>
            <a:off x="11387579" y="593804"/>
            <a:ext cx="5866958" cy="958188"/>
            <a:chOff x="6266597" y="444822"/>
            <a:chExt cx="5866958" cy="958188"/>
          </a:xfrm>
        </p:grpSpPr>
        <p:pic>
          <p:nvPicPr>
            <p:cNvPr id="16" name="Picture 2" descr="Trường Đại học Công nghệ, Đại học Quốc gia Hà Nội – Wikipedia tiếng Việt">
              <a:extLst>
                <a:ext uri="{FF2B5EF4-FFF2-40B4-BE49-F238E27FC236}">
                  <a16:creationId xmlns:a16="http://schemas.microsoft.com/office/drawing/2014/main" id="{7B74C4FA-C0BA-41D1-8CDB-75F2E9241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597" y="447666"/>
              <a:ext cx="955344" cy="955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4647EC-6971-4AA5-BB24-AE2BAFF8E681}"/>
                </a:ext>
              </a:extLst>
            </p:cNvPr>
            <p:cNvSpPr txBox="1"/>
            <p:nvPr/>
          </p:nvSpPr>
          <p:spPr>
            <a:xfrm>
              <a:off x="6995614" y="444822"/>
              <a:ext cx="5137941" cy="916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TR</a:t>
              </a:r>
              <a:r>
                <a:rPr lang="vi-VN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Ư</a:t>
              </a: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ỜNG ĐẠI HỌC CÔNG NGHỆ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solidFill>
                    <a:srgbClr val="00477F"/>
                  </a:solidFill>
                  <a:latin typeface="#9Slide03 Montserrat Medium" panose="00000600000000000000" pitchFamily="2" charset="0"/>
                </a:rPr>
                <a:t>ĐẠI HỌC QUỐC GIA HÀ NỘI</a:t>
              </a:r>
            </a:p>
            <a:p>
              <a:pPr algn="ctr">
                <a:lnSpc>
                  <a:spcPct val="130000"/>
                </a:lnSpc>
              </a:pPr>
              <a:r>
                <a:rPr lang="en-US" b="1">
                  <a:latin typeface="#9Slide03 Montserrat Light" panose="00000400000000000000" pitchFamily="2" charset="0"/>
                </a:rPr>
                <a:t>VNU UNIVERSITY OF ENGINEERING &amp; TECHNOLOGY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3084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1584</Words>
  <Application>Microsoft Office PowerPoint</Application>
  <PresentationFormat>Custom</PresentationFormat>
  <Paragraphs>228</Paragraphs>
  <Slides>28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9" baseType="lpstr">
      <vt:lpstr>SVN-Futura</vt:lpstr>
      <vt:lpstr>#9Slide03 Montserrat Bold</vt:lpstr>
      <vt:lpstr>#9Slide03 Montserrat Light</vt:lpstr>
      <vt:lpstr>Times New Roman</vt:lpstr>
      <vt:lpstr>Wingdings</vt:lpstr>
      <vt:lpstr>Arial</vt:lpstr>
      <vt:lpstr>UVN Thanh Pho Nang</vt:lpstr>
      <vt:lpstr>Aharoni</vt:lpstr>
      <vt:lpstr>#9Slide03 Montserrat Medium</vt:lpstr>
      <vt:lpstr>Segoe UI Black</vt:lpstr>
      <vt:lpstr>Yu Gothic Light</vt:lpstr>
      <vt:lpstr>Symbol</vt:lpstr>
      <vt:lpstr>#9Slide03 Montserrat Black</vt:lpstr>
      <vt:lpstr>UTM Colossalis</vt:lpstr>
      <vt:lpstr>Calibri</vt:lpstr>
      <vt:lpstr>Montserrat Black</vt:lpstr>
      <vt:lpstr>#9Slide03 Montserrat ExtraBold</vt:lpstr>
      <vt:lpstr>Open Sans</vt:lpstr>
      <vt:lpstr>DeepSeek-CJK-patch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Nguy?n Tu?n An</dc:creator>
  <cp:lastModifiedBy>Nguyễn Ngọc Thái</cp:lastModifiedBy>
  <cp:revision>44</cp:revision>
  <dcterms:created xsi:type="dcterms:W3CDTF">2006-08-16T00:00:00Z</dcterms:created>
  <dcterms:modified xsi:type="dcterms:W3CDTF">2025-05-12T08:01:28Z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0x0101007B48E1D196C2DF4EAC103C788A5622CE</vt:lpwstr>
  </property>
</Properties>
</file>